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2" r:id="rId1"/>
  </p:sldMasterIdLst>
  <p:notesMasterIdLst>
    <p:notesMasterId r:id="rId31"/>
  </p:notesMasterIdLst>
  <p:sldIdLst>
    <p:sldId id="256" r:id="rId2"/>
    <p:sldId id="260" r:id="rId3"/>
    <p:sldId id="355" r:id="rId4"/>
    <p:sldId id="356" r:id="rId5"/>
    <p:sldId id="377" r:id="rId6"/>
    <p:sldId id="378" r:id="rId7"/>
    <p:sldId id="357" r:id="rId8"/>
    <p:sldId id="360" r:id="rId9"/>
    <p:sldId id="361" r:id="rId10"/>
    <p:sldId id="362" r:id="rId11"/>
    <p:sldId id="363" r:id="rId12"/>
    <p:sldId id="364" r:id="rId13"/>
    <p:sldId id="379" r:id="rId14"/>
    <p:sldId id="365" r:id="rId15"/>
    <p:sldId id="366" r:id="rId16"/>
    <p:sldId id="367" r:id="rId17"/>
    <p:sldId id="368" r:id="rId18"/>
    <p:sldId id="369" r:id="rId19"/>
    <p:sldId id="380" r:id="rId20"/>
    <p:sldId id="370" r:id="rId21"/>
    <p:sldId id="381" r:id="rId22"/>
    <p:sldId id="371" r:id="rId23"/>
    <p:sldId id="382" r:id="rId24"/>
    <p:sldId id="372" r:id="rId25"/>
    <p:sldId id="375" r:id="rId26"/>
    <p:sldId id="374" r:id="rId27"/>
    <p:sldId id="383" r:id="rId28"/>
    <p:sldId id="358" r:id="rId29"/>
    <p:sldId id="376" r:id="rId30"/>
  </p:sldIdLst>
  <p:sldSz cx="9144000" cy="5143500" type="screen16x9"/>
  <p:notesSz cx="6858000" cy="9144000"/>
  <p:embeddedFontLst>
    <p:embeddedFont>
      <p:font typeface="Kulim Park" panose="020B0604020202020204" charset="0"/>
      <p:regular r:id="rId32"/>
      <p:bold r:id="rId33"/>
      <p:italic r:id="rId34"/>
      <p:boldItalic r:id="rId35"/>
    </p:embeddedFont>
    <p:embeddedFont>
      <p:font typeface="Kulim Park SemiBold" panose="020B0604020202020204" charset="0"/>
      <p:regular r:id="rId36"/>
      <p:bold r:id="rId37"/>
      <p:italic r:id="rId38"/>
      <p:boldItalic r:id="rId39"/>
    </p:embeddedFont>
    <p:embeddedFont>
      <p:font typeface="Manrope" panose="020B0604020202020204" charset="0"/>
      <p:regular r:id="rId40"/>
      <p:bold r:id="rId41"/>
    </p:embeddedFont>
    <p:embeddedFont>
      <p:font typeface="Nunito Light" pitchFamily="2" charset="-52"/>
      <p:regular r:id="rId42"/>
      <p: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9D012FC-062F-46C7-A48E-97335CB8825F}">
  <a:tblStyle styleId="{F9D012FC-062F-46C7-A48E-97335CB8825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F78AE44-0449-4222-B091-AA32013BB96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8" autoAdjust="0"/>
    <p:restoredTop sz="92898" autoAdjust="0"/>
  </p:normalViewPr>
  <p:slideViewPr>
    <p:cSldViewPr snapToGrid="0">
      <p:cViewPr varScale="1">
        <p:scale>
          <a:sx n="140" d="100"/>
          <a:sy n="140" d="100"/>
        </p:scale>
        <p:origin x="5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Продаж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62-4FB1-9E54-669B8311B55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62-4FB1-9E54-669B8311B55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962-4FB1-9E54-669B8311B55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261-486C-B9D7-2BCE191853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Аркуш1!$A$2:$A$5</c:f>
              <c:strCache>
                <c:ptCount val="4"/>
                <c:pt idx="0">
                  <c:v>Спеціаліст</c:v>
                </c:pt>
                <c:pt idx="1">
                  <c:v>ІІ категорія</c:v>
                </c:pt>
                <c:pt idx="2">
                  <c:v>І категорія</c:v>
                </c:pt>
                <c:pt idx="3">
                  <c:v>Вища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18</c:v>
                </c:pt>
                <c:pt idx="1">
                  <c:v>17</c:v>
                </c:pt>
                <c:pt idx="2">
                  <c:v>17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962-4FB1-9E54-669B8311B553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7691672532449196"/>
          <c:y val="0.59043057832873869"/>
          <c:w val="0.19952209688507103"/>
          <c:h val="0.27532075653014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1996F373-98F0-A43E-5450-941B64D8A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D4AA0FA8-3831-9300-3BA5-8A4159560D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CCD6F0E6-017B-80A4-9D37-11BBE8D475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0309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EE3E64B8-15F5-0D0A-6457-6E4E88ABE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0F0F4A09-36C6-F845-FC35-2717BA2D58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50FB9C23-5B1F-439D-9D5E-A2573B3A55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921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9CD4D0D8-DA3A-F193-F472-47DBA4B0A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CB68B221-B70D-6EE4-79E8-DA0AA6CF39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41F80EB7-D910-70F8-0798-926DD5C304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643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574E9DCC-3D37-5233-AFBB-8A368CD02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39BD9C56-407A-BD18-769A-87923409DE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641F5240-5D9A-DDAA-DD5C-66751E1E01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9617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F2E58819-0EE0-7985-9789-35CDBBFCE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49FB2885-217B-18BF-71BC-8F870CB043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CB0C338B-5921-08C1-DF92-B9CCFA33E0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2139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77D41E45-05C2-FB10-C740-A923E5F59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AFF0BBA3-CBD9-BB11-2608-3CBFA47632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77CB919A-7F5D-C54F-A84B-E6BCDD1D49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9458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48F50D9E-40F3-2B68-7E4D-AD1BC633F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4E3642C2-455D-30DA-11E2-C8D0D9B165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02FB5380-1F75-F0CE-69A4-E6508FFBFC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5541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27DA927F-CDF6-FF00-D1FF-7A13FA61E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B967908F-15FC-CCF7-12C0-1691003357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90BD53C7-9801-477F-FB65-820A637095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9304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1761C6F1-875D-0D2B-0498-8CDF36138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15F81899-A2C9-D66E-3FBF-70DCE5E577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1D8CC9A3-5A30-016B-96A7-36946BBD9A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82110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F895B94F-1CD6-5953-D85D-9F4003A87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0241AFD2-E6EE-6C9E-183E-48D0BFC5FD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A5C35FC2-1468-A70F-C020-E138E635AB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3867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DE0C2C09-516C-3314-5233-5C17BA7A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3DB6C4B5-8634-4DEF-4B3F-948AF64EB9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7668B688-53B1-E317-B57C-1F51299830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361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9020D849-DCE7-68A8-F29F-80E0C866A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8DE04A00-0B96-44B5-17EB-686DF0AFC0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9442D6EB-25BE-197B-0DC6-163361070C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83950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48AC6844-DA0C-2148-841F-7D5AD9225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52946700-7A86-63BB-416D-6F89CAC52C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EE4553F9-8601-49AB-B3A5-E558B1F5E2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6757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CBCAAA70-2C93-22C1-0A45-B37BE576B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BB5C6D0F-D44C-2390-956C-4CF46A9E14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CBA5674C-8AAD-440F-21B4-427C471E83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2620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815256D3-8F72-DC63-4BA5-9589F0957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C93D27E6-66AB-2923-3CE3-7E2B9BBA188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AA1AAE82-F8B8-3D7E-1F3E-0263AF02AB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05191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FC64A895-3F3D-BE42-80B1-7A58528B5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F043AA3C-BFD4-F359-6862-221DC74A09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EAA98ECC-A94F-F3FE-24F9-ED0EB51629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96028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6EF14D24-38CB-A542-94A1-6EC970924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F1D8C1CF-683B-C923-A8D6-73846B5F7C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6A6E34CA-F3AC-C9FB-794D-A298C9692D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98082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39F23E2F-D7F4-AB78-8FB0-C990570EA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8E7B26E2-4633-32C0-D043-85F4420639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A6FD135D-CB0B-49B0-325F-8D529610BD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68181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392FED3F-2890-F20F-9F2A-DC3F2FD2A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0DDAF277-CBE4-6F75-81E5-029E0C0294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C73D4E3E-B06C-6045-838F-50F999C3B5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46166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386CE191-0D95-6DFA-EE73-A14990FA5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1A014F18-33DB-CF0C-D431-56B60DAA73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7F04447C-878C-0D96-A62B-EA0A563632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877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D2C58AAD-FC14-AA9C-1C07-160FF8857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509FFC89-CCD2-556D-F80C-5755D1D787A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53282C4D-FDDA-872F-E2AA-A7523CBBD0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6154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75086AE2-2361-8FA2-D172-DBEE880ED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2F87AE2E-1387-697A-81FC-EB5812BB5E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FB37481A-0CE8-FA17-2CA2-4189E55361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91182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4EB20853-BB2F-7735-C526-90735E03A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0CCB23E0-68AE-1473-BDAE-54B9B430DE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6C93E3CB-03DF-45B5-0685-88880C889D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7136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36CADE6A-2582-C42E-B1A1-DFC4A9FE9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D26A931F-73CE-5B10-06DE-6D8E3391FB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321952EC-11ED-D9A4-652D-32A3C96D7E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0914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E0A1A43B-7538-32EE-73C0-325948DE7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2567595A-BE35-BF2B-B764-4799ED60DB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1AB2A9B4-7A2B-2BCD-EA19-5A1164B71F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1357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14434CE0-AD31-922F-DD37-58EB60752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9173B4AE-E5B8-941B-F0FD-A78E69CD10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A3339974-F511-F7DE-7B64-36865D4299C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961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>
          <a:extLst>
            <a:ext uri="{FF2B5EF4-FFF2-40B4-BE49-F238E27FC236}">
              <a16:creationId xmlns:a16="http://schemas.microsoft.com/office/drawing/2014/main" id="{13EB670A-D7E6-4422-7951-55E434547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ead6129809_0_85:notes">
            <a:extLst>
              <a:ext uri="{FF2B5EF4-FFF2-40B4-BE49-F238E27FC236}">
                <a16:creationId xmlns:a16="http://schemas.microsoft.com/office/drawing/2014/main" id="{B0DAFEBB-29E7-60D7-DBA6-73734D0DBA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ead6129809_0_85:notes">
            <a:extLst>
              <a:ext uri="{FF2B5EF4-FFF2-40B4-BE49-F238E27FC236}">
                <a16:creationId xmlns:a16="http://schemas.microsoft.com/office/drawing/2014/main" id="{5C72C8C1-ED9B-5008-69FE-807E8B9057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3877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813319">
            <a:off x="-1616877" y="-342427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-649785" flipH="1">
            <a:off x="6475477" y="-738425"/>
            <a:ext cx="4558897" cy="1365861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125387" y="2238100"/>
            <a:ext cx="7471673" cy="477180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8823147">
            <a:off x="-2265377" y="2808773"/>
            <a:ext cx="5990392" cy="5613180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6536238" y="-142500"/>
            <a:ext cx="4935815" cy="3769836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649785">
            <a:off x="716152" y="4401125"/>
            <a:ext cx="4558897" cy="1365861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rgbClr val="AC9078">
              <a:alpha val="12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244193">
            <a:off x="4086917" y="-777268"/>
            <a:ext cx="7826096" cy="28778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9555807">
            <a:off x="-6119383" y="2297294"/>
            <a:ext cx="7826096" cy="28778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723150" y="1494200"/>
            <a:ext cx="7697700" cy="15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600">
                <a:latin typeface="Kulim Park SemiBold"/>
                <a:ea typeface="Kulim Park SemiBold"/>
                <a:cs typeface="Kulim Park SemiBold"/>
                <a:sym typeface="Kulim Park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962550" y="3100575"/>
            <a:ext cx="52185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 rot="813319">
            <a:off x="-704002" y="2342077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4"/>
          <p:cNvSpPr/>
          <p:nvPr/>
        </p:nvSpPr>
        <p:spPr>
          <a:xfrm rot="-5553048">
            <a:off x="-3421688" y="1600648"/>
            <a:ext cx="5990367" cy="5613156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rgbClr val="AC9078">
              <a:alpha val="7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 rot="-1460553" flipH="1">
            <a:off x="6702382" y="-661835"/>
            <a:ext cx="7471555" cy="4771732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 rot="3657786">
            <a:off x="7243056" y="893138"/>
            <a:ext cx="4558957" cy="1365879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 rot="3624623">
            <a:off x="5761668" y="608449"/>
            <a:ext cx="7826028" cy="2877832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720000" y="437700"/>
            <a:ext cx="7702800" cy="6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720000" y="1095450"/>
            <a:ext cx="7702800" cy="36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50"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/>
          <p:nvPr/>
        </p:nvSpPr>
        <p:spPr>
          <a:xfrm rot="3394465" flipH="1">
            <a:off x="5041484" y="2286018"/>
            <a:ext cx="8703343" cy="55582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7"/>
          <p:cNvSpPr/>
          <p:nvPr/>
        </p:nvSpPr>
        <p:spPr>
          <a:xfrm rot="-10285603">
            <a:off x="7150321" y="-2266383"/>
            <a:ext cx="7471761" cy="47718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7"/>
          <p:cNvSpPr/>
          <p:nvPr/>
        </p:nvSpPr>
        <p:spPr>
          <a:xfrm rot="955394" flipH="1">
            <a:off x="1460861" y="-2197712"/>
            <a:ext cx="7826028" cy="2877832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body" idx="1"/>
          </p:nvPr>
        </p:nvSpPr>
        <p:spPr>
          <a:xfrm>
            <a:off x="4572000" y="1369325"/>
            <a:ext cx="3850500" cy="333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400"/>
            </a:lvl1pPr>
            <a:lvl2pPr marL="914400" lvl="1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2743200" lvl="5" indent="-330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3200400" lvl="6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302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719925" y="437700"/>
            <a:ext cx="7704000" cy="6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8">
  <p:cSld name="CUSTOM_39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1"/>
          <p:cNvSpPr>
            <a:spLocks noGrp="1"/>
          </p:cNvSpPr>
          <p:nvPr>
            <p:ph type="pic" idx="2"/>
          </p:nvPr>
        </p:nvSpPr>
        <p:spPr>
          <a:xfrm>
            <a:off x="704000" y="1274500"/>
            <a:ext cx="3546900" cy="3244200"/>
          </a:xfrm>
          <a:prstGeom prst="rect">
            <a:avLst/>
          </a:prstGeom>
          <a:noFill/>
          <a:ln>
            <a:noFill/>
          </a:ln>
        </p:spPr>
      </p:sp>
      <p:sp>
        <p:nvSpPr>
          <p:cNvPr id="269" name="Google Shape;269;p31"/>
          <p:cNvSpPr/>
          <p:nvPr/>
        </p:nvSpPr>
        <p:spPr>
          <a:xfrm rot="3394465" flipH="1">
            <a:off x="5041484" y="2286018"/>
            <a:ext cx="8703343" cy="55582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31"/>
          <p:cNvSpPr/>
          <p:nvPr/>
        </p:nvSpPr>
        <p:spPr>
          <a:xfrm rot="-10285603">
            <a:off x="7150321" y="-2266383"/>
            <a:ext cx="7471761" cy="47718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31"/>
          <p:cNvSpPr/>
          <p:nvPr/>
        </p:nvSpPr>
        <p:spPr>
          <a:xfrm rot="955394" flipH="1">
            <a:off x="1460861" y="-2197712"/>
            <a:ext cx="7826028" cy="2877832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31"/>
          <p:cNvSpPr txBox="1">
            <a:spLocks noGrp="1"/>
          </p:cNvSpPr>
          <p:nvPr>
            <p:ph type="body" idx="1"/>
          </p:nvPr>
        </p:nvSpPr>
        <p:spPr>
          <a:xfrm>
            <a:off x="4572000" y="1369325"/>
            <a:ext cx="3850500" cy="333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400"/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2743200" lvl="5" indent="-3302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3200400" lvl="6" indent="-3111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302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73" name="Google Shape;273;p31"/>
          <p:cNvSpPr txBox="1">
            <a:spLocks noGrp="1"/>
          </p:cNvSpPr>
          <p:nvPr>
            <p:ph type="title"/>
          </p:nvPr>
        </p:nvSpPr>
        <p:spPr>
          <a:xfrm>
            <a:off x="719925" y="437700"/>
            <a:ext cx="7704000" cy="6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Kulim Park"/>
                <a:ea typeface="Kulim Park"/>
                <a:cs typeface="Kulim Park"/>
                <a:sym typeface="Kulim Par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9"/>
          <p:cNvSpPr/>
          <p:nvPr/>
        </p:nvSpPr>
        <p:spPr>
          <a:xfrm rot="-10285629">
            <a:off x="4140874" y="-2015123"/>
            <a:ext cx="9471588" cy="6049060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9"/>
          <p:cNvSpPr/>
          <p:nvPr/>
        </p:nvSpPr>
        <p:spPr>
          <a:xfrm flipH="1">
            <a:off x="6818628" y="2586663"/>
            <a:ext cx="5766771" cy="368296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49"/>
          <p:cNvSpPr/>
          <p:nvPr/>
        </p:nvSpPr>
        <p:spPr>
          <a:xfrm rot="9748587" flipH="1">
            <a:off x="5601527" y="2021265"/>
            <a:ext cx="8200944" cy="3015698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9"/>
          <p:cNvSpPr/>
          <p:nvPr/>
        </p:nvSpPr>
        <p:spPr>
          <a:xfrm rot="4102346" flipH="1">
            <a:off x="-2270967" y="3805847"/>
            <a:ext cx="9416338" cy="601377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49"/>
          <p:cNvSpPr/>
          <p:nvPr/>
        </p:nvSpPr>
        <p:spPr>
          <a:xfrm rot="813319">
            <a:off x="-3580677" y="-14257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49"/>
          <p:cNvSpPr/>
          <p:nvPr/>
        </p:nvSpPr>
        <p:spPr>
          <a:xfrm>
            <a:off x="3065327" y="-4200997"/>
            <a:ext cx="7065492" cy="5396392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0"/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50"/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669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50"/>
          <p:cNvSpPr/>
          <p:nvPr/>
        </p:nvSpPr>
        <p:spPr>
          <a:xfrm rot="3394465" flipH="1">
            <a:off x="5593334" y="2171418"/>
            <a:ext cx="8703343" cy="55582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2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50"/>
          <p:cNvSpPr/>
          <p:nvPr/>
        </p:nvSpPr>
        <p:spPr>
          <a:xfrm rot="-10285603">
            <a:off x="6336471" y="-2917283"/>
            <a:ext cx="7471761" cy="47718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50"/>
          <p:cNvSpPr/>
          <p:nvPr/>
        </p:nvSpPr>
        <p:spPr>
          <a:xfrm rot="-2238616">
            <a:off x="-4635728" y="470344"/>
            <a:ext cx="7826078" cy="2877850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36"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1"/>
          <p:cNvSpPr/>
          <p:nvPr/>
        </p:nvSpPr>
        <p:spPr>
          <a:xfrm rot="813319">
            <a:off x="-1121291" y="-342427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51"/>
          <p:cNvSpPr/>
          <p:nvPr/>
        </p:nvSpPr>
        <p:spPr>
          <a:xfrm rot="-649785" flipH="1">
            <a:off x="6971064" y="-738425"/>
            <a:ext cx="4558897" cy="1365861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51"/>
          <p:cNvSpPr/>
          <p:nvPr/>
        </p:nvSpPr>
        <p:spPr>
          <a:xfrm>
            <a:off x="1620973" y="2238100"/>
            <a:ext cx="7471673" cy="477180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51"/>
          <p:cNvSpPr/>
          <p:nvPr/>
        </p:nvSpPr>
        <p:spPr>
          <a:xfrm rot="8823147">
            <a:off x="-2081090" y="2808773"/>
            <a:ext cx="5990392" cy="5613180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51"/>
          <p:cNvSpPr/>
          <p:nvPr/>
        </p:nvSpPr>
        <p:spPr>
          <a:xfrm rot="-8100000">
            <a:off x="7300672" y="494176"/>
            <a:ext cx="4935837" cy="3769884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51"/>
          <p:cNvSpPr/>
          <p:nvPr/>
        </p:nvSpPr>
        <p:spPr>
          <a:xfrm rot="649785">
            <a:off x="1211739" y="4401125"/>
            <a:ext cx="4558897" cy="1365861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rgbClr val="AC9078">
              <a:alpha val="12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51"/>
          <p:cNvSpPr/>
          <p:nvPr/>
        </p:nvSpPr>
        <p:spPr>
          <a:xfrm rot="2128845">
            <a:off x="3591964" y="-1767729"/>
            <a:ext cx="7826192" cy="2877892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51"/>
          <p:cNvSpPr/>
          <p:nvPr/>
        </p:nvSpPr>
        <p:spPr>
          <a:xfrm rot="-9555807">
            <a:off x="-5772621" y="2297294"/>
            <a:ext cx="7826096" cy="28778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37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52"/>
          <p:cNvSpPr/>
          <p:nvPr/>
        </p:nvSpPr>
        <p:spPr>
          <a:xfrm rot="-7405535" flipH="1">
            <a:off x="-3234670" y="-3952493"/>
            <a:ext cx="8703343" cy="55582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52"/>
          <p:cNvSpPr/>
          <p:nvPr/>
        </p:nvSpPr>
        <p:spPr>
          <a:xfrm rot="10800000">
            <a:off x="-4386762" y="886054"/>
            <a:ext cx="7065492" cy="5396392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52"/>
          <p:cNvSpPr/>
          <p:nvPr/>
        </p:nvSpPr>
        <p:spPr>
          <a:xfrm rot="-6847906">
            <a:off x="-4259206" y="2193197"/>
            <a:ext cx="7826127" cy="2877868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52"/>
          <p:cNvSpPr/>
          <p:nvPr/>
        </p:nvSpPr>
        <p:spPr>
          <a:xfrm rot="10150240" flipH="1">
            <a:off x="-3503869" y="4261834"/>
            <a:ext cx="4974484" cy="1490372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52"/>
          <p:cNvSpPr/>
          <p:nvPr/>
        </p:nvSpPr>
        <p:spPr>
          <a:xfrm rot="-9986681">
            <a:off x="4621400" y="2424119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52"/>
          <p:cNvSpPr/>
          <p:nvPr/>
        </p:nvSpPr>
        <p:spPr>
          <a:xfrm rot="514397">
            <a:off x="5775901" y="-3485758"/>
            <a:ext cx="7471761" cy="47718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52"/>
          <p:cNvSpPr/>
          <p:nvPr/>
        </p:nvSpPr>
        <p:spPr>
          <a:xfrm rot="3373645">
            <a:off x="6277252" y="1028280"/>
            <a:ext cx="7826046" cy="2877838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1075" y="438900"/>
            <a:ext cx="769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1075" y="1351868"/>
            <a:ext cx="77019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8" r:id="rId4"/>
    <p:sldLayoutId id="2147483677" r:id="rId5"/>
    <p:sldLayoutId id="2147483695" r:id="rId6"/>
    <p:sldLayoutId id="2147483696" r:id="rId7"/>
    <p:sldLayoutId id="2147483697" r:id="rId8"/>
    <p:sldLayoutId id="2147483698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91C559-1115-A88B-131D-C3715E774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5" y="80432"/>
            <a:ext cx="4789005" cy="4791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824BFF-F298-C8B0-0159-FCD247E59BF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69" y="80431"/>
            <a:ext cx="721831" cy="6082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F2E4E3-35AB-90D3-D8CB-F653D71ED7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540" b="22185"/>
          <a:stretch/>
        </p:blipFill>
        <p:spPr bwMode="auto">
          <a:xfrm>
            <a:off x="866877" y="1530036"/>
            <a:ext cx="7600746" cy="291024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60" name="Google Shape;560;p58"/>
          <p:cNvSpPr txBox="1">
            <a:spLocks noGrp="1"/>
          </p:cNvSpPr>
          <p:nvPr>
            <p:ph type="ctrTitle"/>
          </p:nvPr>
        </p:nvSpPr>
        <p:spPr>
          <a:xfrm>
            <a:off x="237375" y="805233"/>
            <a:ext cx="8828355" cy="6082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b="1" noProof="0" dirty="0">
                <a:latin typeface="Kulim Park"/>
                <a:ea typeface="Kulim Park"/>
                <a:cs typeface="Kulim Park"/>
                <a:sym typeface="Kulim Park"/>
              </a:rPr>
              <a:t>Звіт роботи ММК за 2024-2025 </a:t>
            </a:r>
            <a:r>
              <a:rPr lang="uk-UA" sz="3600" b="1" noProof="0" dirty="0" err="1">
                <a:latin typeface="Kulim Park"/>
                <a:ea typeface="Kulim Park"/>
                <a:cs typeface="Kulim Park"/>
                <a:sym typeface="Kulim Park"/>
              </a:rPr>
              <a:t>н.р</a:t>
            </a:r>
            <a:r>
              <a:rPr lang="uk-UA" sz="3600" b="1" noProof="0" dirty="0">
                <a:latin typeface="Kulim Park"/>
                <a:ea typeface="Kulim Park"/>
                <a:cs typeface="Kulim Park"/>
                <a:sym typeface="Kulim Park"/>
              </a:rPr>
              <a:t>.</a:t>
            </a:r>
            <a:endParaRPr lang="uk-UA" sz="1800" b="1" noProof="0" dirty="0">
              <a:solidFill>
                <a:schemeClr val="dk2"/>
              </a:solidFill>
              <a:latin typeface="Kulim Park"/>
              <a:ea typeface="Kulim Park"/>
              <a:cs typeface="Kulim Park"/>
              <a:sym typeface="Kulim Park"/>
            </a:endParaRPr>
          </a:p>
        </p:txBody>
      </p:sp>
      <p:sp>
        <p:nvSpPr>
          <p:cNvPr id="5" name="Google Shape;615;p62">
            <a:extLst>
              <a:ext uri="{FF2B5EF4-FFF2-40B4-BE49-F238E27FC236}">
                <a16:creationId xmlns:a16="http://schemas.microsoft.com/office/drawing/2014/main" id="{E5966F18-8523-E687-5A35-B82A95A06A19}"/>
              </a:ext>
            </a:extLst>
          </p:cNvPr>
          <p:cNvSpPr txBox="1">
            <a:spLocks/>
          </p:cNvSpPr>
          <p:nvPr/>
        </p:nvSpPr>
        <p:spPr>
          <a:xfrm>
            <a:off x="78269" y="4440279"/>
            <a:ext cx="8828355" cy="608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0" indent="0">
              <a:buSzPts val="1100"/>
              <a:buFont typeface="Arial"/>
              <a:buNone/>
            </a:pPr>
            <a:r>
              <a:rPr lang="uk-UA" noProof="0" dirty="0"/>
              <a:t>Міжшкільна методична комісія вчителів математики і фізики </a:t>
            </a:r>
            <a:r>
              <a:rPr lang="uk-UA" noProof="0" dirty="0" err="1"/>
              <a:t>Стрижавської</a:t>
            </a:r>
            <a:r>
              <a:rPr lang="uk-UA" noProof="0" dirty="0"/>
              <a:t> ОТГ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F88F6478-0208-4004-69DB-CB698B852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248BB924-F5A8-4A62-1ACE-DEEADC0251BA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97BE89F0-ABD8-1DE1-D996-27DB891CE9C9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B33FA889-6E36-F27C-E777-B6960D12AE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96682C66-AE33-3522-10CC-0D4EE265D3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4C14384F-0480-2488-F2B8-1A3C960525DB}"/>
              </a:ext>
            </a:extLst>
          </p:cNvPr>
          <p:cNvSpPr txBox="1">
            <a:spLocks/>
          </p:cNvSpPr>
          <p:nvPr/>
        </p:nvSpPr>
        <p:spPr>
          <a:xfrm>
            <a:off x="997227" y="1871639"/>
            <a:ext cx="3574767" cy="2077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4. </a:t>
            </a:r>
            <a:r>
              <a:rPr lang="ru-RU" dirty="0" err="1"/>
              <a:t>Стимулювання</a:t>
            </a:r>
            <a:r>
              <a:rPr lang="ru-RU" dirty="0"/>
              <a:t> </a:t>
            </a:r>
            <a:r>
              <a:rPr lang="ru-RU" dirty="0" err="1"/>
              <a:t>особистісного</a:t>
            </a:r>
            <a:r>
              <a:rPr lang="ru-RU" dirty="0"/>
              <a:t> 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на уроках </a:t>
            </a:r>
            <a:r>
              <a:rPr lang="ru-RU" dirty="0" err="1"/>
              <a:t>фізики</a:t>
            </a:r>
            <a:r>
              <a:rPr lang="ru-RU" dirty="0"/>
              <a:t> за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інтерактивних</a:t>
            </a:r>
            <a:r>
              <a:rPr lang="ru-RU" dirty="0"/>
              <a:t> </a:t>
            </a:r>
            <a:r>
              <a:rPr lang="ru-RU" dirty="0" err="1"/>
              <a:t>методів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.  </a:t>
            </a:r>
            <a:r>
              <a:rPr lang="uk-UA" dirty="0"/>
              <a:t>(Благун А.М. – вчитель фізики КЗ «Ліцей №1 селища Стрижавка»)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49BDF962-94FA-B7B5-F013-F07B84683A8A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CEEDF2-A9C8-DFB7-59C2-E4C4796E02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37" r="11043" b="28923"/>
          <a:stretch/>
        </p:blipFill>
        <p:spPr bwMode="auto">
          <a:xfrm>
            <a:off x="4793903" y="1250683"/>
            <a:ext cx="2545080" cy="337248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72082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2CCB9582-9BAC-BB8F-FD2C-A52684156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04412F07-8DE0-E7EA-8B15-4C6404CFDC54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1A90DA01-8BEF-82D3-E9F2-43AC9B3D08B6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4E049E9E-B24B-F32D-B48A-CAA383B52D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B7D2A581-8F14-6892-2A6D-F0550F39725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0E139BB3-5880-8FE8-F06D-890A5F7369E4}"/>
              </a:ext>
            </a:extLst>
          </p:cNvPr>
          <p:cNvSpPr txBox="1">
            <a:spLocks/>
          </p:cNvSpPr>
          <p:nvPr/>
        </p:nvSpPr>
        <p:spPr>
          <a:xfrm>
            <a:off x="997227" y="1651893"/>
            <a:ext cx="3574767" cy="2077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5. Про участь у Всеукраїнському конкурсі педагогічної майстерності «Вчитель року» у номінації «Фізика» (Благун А.М. – вчитель фізики КЗ «Ліцей №1 селища Стрижавка»)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D2FE0D76-7C63-998A-559B-3A197C03E22D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AFD171-8889-B180-6B9F-356154FC7F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554"/>
          <a:stretch/>
        </p:blipFill>
        <p:spPr bwMode="auto">
          <a:xfrm>
            <a:off x="5091500" y="1208613"/>
            <a:ext cx="1949885" cy="357225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509523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8C8657A7-8E1B-89BE-FE81-D8E725E7E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3CC38AFD-8807-ABA3-3942-CE88BEDA9132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4E4D83C7-0CE7-1ED2-3FA3-6076FD1B27C5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8E687708-C5DE-F657-FD91-31D772D78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9790B2DC-5B87-FBC1-03B4-B5F686845E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2E926A2D-8693-B8AF-B7D4-D5D86C365DD8}"/>
              </a:ext>
            </a:extLst>
          </p:cNvPr>
          <p:cNvSpPr txBox="1">
            <a:spLocks/>
          </p:cNvSpPr>
          <p:nvPr/>
        </p:nvSpPr>
        <p:spPr>
          <a:xfrm>
            <a:off x="997227" y="1651893"/>
            <a:ext cx="3574767" cy="2077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6. Організація роботи  з обдарованими дітьми. Участь учасників освітнього процесу у онлайн олімпіадах. (Благун О.В. – вчителька математики КЗ «Ліцей №1 селища Стрижавка»)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4166F220-BC3F-9CE2-7D7B-D76605558968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795D87-0F46-A2E7-AB38-5B199051A8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912"/>
          <a:stretch>
            <a:fillRect/>
          </a:stretch>
        </p:blipFill>
        <p:spPr>
          <a:xfrm>
            <a:off x="5185674" y="1314450"/>
            <a:ext cx="1675294" cy="350413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907202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19B4689B-40B7-2CFC-2948-F61A73DA8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FF1129A3-E8F3-D6AE-6118-0252E80C1266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E788B03A-20EA-04CB-D59B-49FCCBDAD168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47F86DD6-8D43-B8C7-7398-87D67D66E3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A52152BE-A975-E2F3-8EAE-CE72E292A4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uk-UA" sz="3200" b="1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251510385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85A92FAE-4666-AA9E-C93E-793097977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5CDC29E7-BF4C-67AB-59BD-CDB95B650D2A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E1A4E25A-6000-811F-BEC3-C92733428027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41AE7704-4364-EC69-F4B0-37E8945C3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F3442D66-708F-C0C4-2BAF-95150BC8CB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719023B2-4CAC-D242-DAF5-753FF1D24A52}"/>
              </a:ext>
            </a:extLst>
          </p:cNvPr>
          <p:cNvSpPr txBox="1">
            <a:spLocks/>
          </p:cNvSpPr>
          <p:nvPr/>
        </p:nvSpPr>
        <p:spPr>
          <a:xfrm>
            <a:off x="761007" y="1092746"/>
            <a:ext cx="7735293" cy="70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1. Організація інтерактивного навчання з використанням штучного інтелекту. (Пшенична О.Ю. – вчителька математики КЗ «Ліцей №2 селища Стрижавка»)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546449-3EB1-6F45-B78B-1BC62872A8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31" y="2131642"/>
            <a:ext cx="4472682" cy="18086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691BD9-944C-E140-AE36-47035F2921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191" y="3211710"/>
            <a:ext cx="4476678" cy="181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5D65C5C0-22CF-AB86-01D6-015D6AA67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BB517099-2507-D8DF-E2C1-EDED3D19FFF0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20275CDC-D746-6A19-1140-FF9AC5D29002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AEF31B44-3F0E-6F94-15C5-54E2967FAD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3665FA11-2F66-35C3-C4EE-07D92CA8E3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9A54A049-9AC9-AE44-F149-2D41B64BF913}"/>
              </a:ext>
            </a:extLst>
          </p:cNvPr>
          <p:cNvSpPr txBox="1">
            <a:spLocks/>
          </p:cNvSpPr>
          <p:nvPr/>
        </p:nvSpPr>
        <p:spPr>
          <a:xfrm>
            <a:off x="761007" y="1092746"/>
            <a:ext cx="7735293" cy="70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indent="0" algn="l"/>
            <a:r>
              <a:rPr lang="uk-UA" dirty="0"/>
              <a:t>2. Форми проведення та основні етапи сучасного уроку в НУШ.  «Навчання  учнів а не предметів»: з досвіду роботи (Богуцька Л.Л. – вчителька математики та фізики КЗ «Ліцей №2 селища Стрижавка»)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46D747-6A2F-9084-A270-86FA37EF1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30" y="2463230"/>
            <a:ext cx="4393870" cy="17892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468D86-881C-30F4-B39A-2D737FE2A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4940" y="2782280"/>
            <a:ext cx="4423496" cy="17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611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7C2C32B4-CE9D-BF2F-0FED-C838071B8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C744992C-6440-97C6-D180-BD83185FC950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72D034F3-4EF6-A3DD-F5A5-7E44FE98A1C3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F3D2575F-92E1-7C11-FFD3-4F5328954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6A24F0F4-CBED-CEAD-B14D-C2F5F6B876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AE0984EB-FD5B-C384-28BF-5E5002CDCB80}"/>
              </a:ext>
            </a:extLst>
          </p:cNvPr>
          <p:cNvSpPr txBox="1">
            <a:spLocks/>
          </p:cNvSpPr>
          <p:nvPr/>
        </p:nvSpPr>
        <p:spPr>
          <a:xfrm>
            <a:off x="761007" y="1092746"/>
            <a:ext cx="7735293" cy="70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indent="0" algn="l"/>
            <a:r>
              <a:rPr lang="uk-UA" dirty="0"/>
              <a:t>3. Індивідуальна освітня траєкторія дитини з особливими освітніми потребами в умовах інклюзивного навчання. (</a:t>
            </a:r>
            <a:r>
              <a:rPr lang="uk-UA" dirty="0" err="1"/>
              <a:t>Радзієвська</a:t>
            </a:r>
            <a:r>
              <a:rPr lang="uk-UA" dirty="0"/>
              <a:t> В.В. – вчителька математики КЗ «Лаврівська гімназія»)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8E21D8-AE41-B3F9-EA65-B4054A386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52" y="2328619"/>
            <a:ext cx="3742346" cy="198449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0400C6-8989-D045-365F-31073F57BE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683" y="2921133"/>
            <a:ext cx="5011665" cy="198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4522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93E04D92-F3D1-452F-B74D-04CC5A190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845F5CC8-77BE-B105-52D5-CBA70AEEB8CE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94C5FEF9-38BA-4728-947F-FD98B71BB55A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2A2B9E83-DD62-851E-9155-8FE5F99B37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C13F78E0-A361-D1E8-2706-845A6B666F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3628B055-D50C-96C1-5E17-3D05B6CDAB81}"/>
              </a:ext>
            </a:extLst>
          </p:cNvPr>
          <p:cNvSpPr txBox="1">
            <a:spLocks/>
          </p:cNvSpPr>
          <p:nvPr/>
        </p:nvSpPr>
        <p:spPr>
          <a:xfrm>
            <a:off x="761007" y="1092746"/>
            <a:ext cx="7735293" cy="70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indent="0" algn="l"/>
            <a:r>
              <a:rPr lang="uk-UA" dirty="0"/>
              <a:t>4. Формування ключових </a:t>
            </a:r>
            <a:r>
              <a:rPr lang="uk-UA" dirty="0" err="1"/>
              <a:t>компетентностей</a:t>
            </a:r>
            <a:r>
              <a:rPr lang="uk-UA" dirty="0"/>
              <a:t> на </a:t>
            </a:r>
            <a:r>
              <a:rPr lang="uk-UA" dirty="0" err="1"/>
              <a:t>уроках</a:t>
            </a:r>
            <a:r>
              <a:rPr lang="uk-UA" dirty="0"/>
              <a:t> математики через розв’язування практико-орієнтованих завдань (</a:t>
            </a:r>
            <a:r>
              <a:rPr lang="uk-UA" dirty="0" err="1"/>
              <a:t>Фалалєєва</a:t>
            </a:r>
            <a:r>
              <a:rPr lang="uk-UA" dirty="0"/>
              <a:t> А.П. – вчителька математики КЗ «Ліцей №1 селища Стрижавка»)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BB4D53-C195-B1CC-3B14-3F682BE18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288" y="2189796"/>
            <a:ext cx="3934722" cy="20850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F90F56-69E5-9E39-3A76-B1F31FB89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4520" y="3035971"/>
            <a:ext cx="4608960" cy="184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3765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F7745C91-F21A-D3E2-454F-2F98B0D4F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3687DA8B-F45F-7B7E-0906-2AA018AD32C0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807D2C5B-E108-E7DA-601F-64F206EE36F0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1D88621C-0864-6C00-305E-17316A19B4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80081A20-8B34-20AF-579B-E50F69200D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ІІІ засідання. 10 січня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F3759E33-7EA9-44C8-1CB8-2EC9C2534B8B}"/>
              </a:ext>
            </a:extLst>
          </p:cNvPr>
          <p:cNvSpPr txBox="1">
            <a:spLocks/>
          </p:cNvSpPr>
          <p:nvPr/>
        </p:nvSpPr>
        <p:spPr>
          <a:xfrm>
            <a:off x="761007" y="1092746"/>
            <a:ext cx="7735293" cy="707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indent="0" algn="l"/>
            <a:r>
              <a:rPr lang="uk-UA" dirty="0"/>
              <a:t>5. Презентація авторського збірника задач з фізики та астрономії (</a:t>
            </a:r>
            <a:r>
              <a:rPr lang="uk-UA" dirty="0" err="1"/>
              <a:t>Бузенюк</a:t>
            </a:r>
            <a:r>
              <a:rPr lang="uk-UA" dirty="0"/>
              <a:t> Л.Г. – вчителька фізики та астрономії КЗ «Ліцей №2 селища Стрижавка»)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844F60-5C52-245A-C097-326CD1D60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79" y="2064358"/>
            <a:ext cx="4114802" cy="18439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7A7330-4E92-215E-5F3D-02C8A51A4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0512" y="3035971"/>
            <a:ext cx="4672509" cy="172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2118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BEB7CA1E-7311-C447-C174-B65293C0F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6EE86F4B-B07B-2940-9F95-30A66023B248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123C9D1E-B65F-6077-A8EB-7285FF9E0686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9E987651-0725-0AC4-4D7F-E3F29007B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CB8BF6D1-B45F-EAE5-C0BA-F19B3DA4A2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</a:rPr>
              <a:t>IV</a:t>
            </a:r>
            <a:r>
              <a:rPr lang="uk-UA" sz="3200" b="1" dirty="0">
                <a:solidFill>
                  <a:schemeClr val="lt1"/>
                </a:solidFill>
              </a:rPr>
              <a:t> засідання. 27 березня 2025 р.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140827427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/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/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052574E3-4EF2-FF40-5385-11EC19015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9" name="Діаграма 8">
            <a:extLst>
              <a:ext uri="{FF2B5EF4-FFF2-40B4-BE49-F238E27FC236}">
                <a16:creationId xmlns:a16="http://schemas.microsoft.com/office/drawing/2014/main" id="{42D0ABC6-E281-A0F1-93D0-CD05D4E27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517409"/>
              </p:ext>
            </p:extLst>
          </p:nvPr>
        </p:nvGraphicFramePr>
        <p:xfrm>
          <a:off x="1223256" y="121133"/>
          <a:ext cx="6928601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Google Shape;615;p62">
            <a:extLst>
              <a:ext uri="{FF2B5EF4-FFF2-40B4-BE49-F238E27FC236}">
                <a16:creationId xmlns:a16="http://schemas.microsoft.com/office/drawing/2014/main" id="{EC9AF412-35B0-5BF3-5218-FFF93BF60CC7}"/>
              </a:ext>
            </a:extLst>
          </p:cNvPr>
          <p:cNvSpPr txBox="1">
            <a:spLocks/>
          </p:cNvSpPr>
          <p:nvPr/>
        </p:nvSpPr>
        <p:spPr>
          <a:xfrm>
            <a:off x="766318" y="4067175"/>
            <a:ext cx="7842475" cy="981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0" indent="0">
              <a:buSzPts val="1100"/>
              <a:buFont typeface="Arial"/>
              <a:buNone/>
            </a:pPr>
            <a:r>
              <a:rPr lang="uk-UA" noProof="0" dirty="0"/>
              <a:t>У складі комісії 23 вчителі. </a:t>
            </a:r>
          </a:p>
          <a:p>
            <a:pPr marL="0" indent="0">
              <a:buSzPts val="1100"/>
              <a:buFont typeface="Arial"/>
              <a:buNone/>
            </a:pPr>
            <a:r>
              <a:rPr lang="uk-UA" noProof="0" dirty="0"/>
              <a:t>Розподіл за категоріями: Вища категорія – 11, з них 6 мають звання «Старший вчитель», 2 – звання «Вчитель-методист». І категорія – 4, ІІ категорія – 4, спеціаліст – 4.</a:t>
            </a: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A821C9BE-F0BF-B8DD-9E95-C2FCA7F84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851E18A5-B358-C594-B8FD-1830F5FBE52A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EF86F3A0-14F0-930F-7B59-3B17B03D9AEF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EAECDF9E-94D3-ED43-383B-F1C607A80A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7666F4AF-C215-E27E-5460-1975A90E8C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noProof="0" dirty="0">
                <a:solidFill>
                  <a:schemeClr val="lt1"/>
                </a:solidFill>
              </a:rPr>
              <a:t>IV</a:t>
            </a:r>
            <a:r>
              <a:rPr lang="uk-UA" sz="3200" b="1" noProof="0" dirty="0">
                <a:solidFill>
                  <a:schemeClr val="lt1"/>
                </a:solidFill>
              </a:rPr>
              <a:t> засідання. </a:t>
            </a:r>
            <a:r>
              <a:rPr lang="uk-UA" sz="3200" b="1" dirty="0">
                <a:solidFill>
                  <a:schemeClr val="lt1"/>
                </a:solidFill>
              </a:rPr>
              <a:t>27</a:t>
            </a:r>
            <a:r>
              <a:rPr lang="uk-UA" sz="3200" b="1" noProof="0" dirty="0">
                <a:solidFill>
                  <a:schemeClr val="lt1"/>
                </a:solidFill>
              </a:rPr>
              <a:t> березня 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F4C65484-DA5E-26C3-449D-15FE30D805CC}"/>
              </a:ext>
            </a:extLst>
          </p:cNvPr>
          <p:cNvSpPr txBox="1">
            <a:spLocks/>
          </p:cNvSpPr>
          <p:nvPr/>
        </p:nvSpPr>
        <p:spPr>
          <a:xfrm>
            <a:off x="281933" y="746761"/>
            <a:ext cx="8580128" cy="2263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469900" lvl="0" indent="-342900" algn="l">
              <a:buFont typeface="+mj-lt"/>
              <a:buAutoNum type="arabicPeriod"/>
            </a:pPr>
            <a:r>
              <a:rPr lang="uk-UA" dirty="0"/>
              <a:t>Інтегрований </a:t>
            </a:r>
            <a:r>
              <a:rPr lang="en-US" dirty="0"/>
              <a:t>STEM</a:t>
            </a:r>
            <a:r>
              <a:rPr lang="uk-UA" dirty="0"/>
              <a:t>-</a:t>
            </a:r>
            <a:r>
              <a:rPr lang="uk-UA" dirty="0" err="1"/>
              <a:t>тижень</a:t>
            </a:r>
            <a:r>
              <a:rPr lang="uk-UA" dirty="0"/>
              <a:t> як ресурс формування цілісності сприйняття світу.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dirty="0"/>
              <a:t>Формування професійної компетентності сучасного педагога: інструменти професійного саморозвитку. 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ru-RU" dirty="0" err="1"/>
              <a:t>Кваліметрична</a:t>
            </a:r>
            <a:r>
              <a:rPr lang="ru-RU" dirty="0"/>
              <a:t> модель </a:t>
            </a:r>
            <a:r>
              <a:rPr lang="uk-UA" dirty="0"/>
              <a:t>оцінювання рівня професійного розвитку вчителя за професійними </a:t>
            </a:r>
            <a:r>
              <a:rPr lang="uk-UA" dirty="0" err="1"/>
              <a:t>компетентностями</a:t>
            </a:r>
            <a:r>
              <a:rPr lang="uk-UA" dirty="0"/>
              <a:t> СТАНДАРТУ ВЧИТЕЛЯ 2024  </a:t>
            </a:r>
            <a:r>
              <a:rPr lang="uk-UA" i="1" dirty="0"/>
              <a:t> (практичне заняття)</a:t>
            </a:r>
            <a:endParaRPr lang="uk-UA" dirty="0"/>
          </a:p>
          <a:p>
            <a:pPr marL="469900" lvl="0" indent="-342900" algn="l">
              <a:buFont typeface="+mj-lt"/>
              <a:buAutoNum type="arabicPeriod"/>
            </a:pPr>
            <a:r>
              <a:rPr lang="uk-UA" dirty="0"/>
              <a:t>Сучасний урок: у пошуках натхнення.</a:t>
            </a:r>
          </a:p>
          <a:p>
            <a:pPr marL="469900" indent="-342900" algn="l">
              <a:buFont typeface="+mj-lt"/>
              <a:buAutoNum type="arabicPeriod"/>
            </a:pPr>
            <a:r>
              <a:rPr lang="uk-UA" dirty="0"/>
              <a:t>Результати участі здобувачів освіти у Всеукраїнських олімпіадах з предметів природничо-математичного циклу.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94E804-EB2F-DBB2-83D4-4D9AD969A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339" y="3203884"/>
            <a:ext cx="2427957" cy="181848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C065E4-424A-7FBF-7B8B-0FD8084B2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6702" y="3202173"/>
            <a:ext cx="2649016" cy="182190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958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EFC33611-3FCF-3360-B474-D530B0610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ADE27DBA-B20E-6BD4-C74C-6D16AEF6E37F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AD559249-A5E0-622C-D142-88098608CACB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18DE4FF8-24FE-4B48-FEC6-FD3201FB61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AD8EFB23-B04F-8217-BB9D-422AC9426F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</a:rPr>
              <a:t>V</a:t>
            </a:r>
            <a:r>
              <a:rPr lang="uk-UA" sz="3200" b="1" dirty="0">
                <a:solidFill>
                  <a:schemeClr val="lt1"/>
                </a:solidFill>
              </a:rPr>
              <a:t> засідання. Червень 2025 р.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647273826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1E394C06-CEA8-6FAA-20F9-152943583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DF837A4F-378B-D108-07B9-5BD765245397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A840B381-55A0-0FD5-BD8A-BA4CAD6D75C9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34569439-DC27-360F-8917-21A4431D81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4002B2EA-7F7B-EB89-5DD0-9AA11DDD46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noProof="0" dirty="0">
                <a:solidFill>
                  <a:schemeClr val="lt1"/>
                </a:solidFill>
              </a:rPr>
              <a:t>V</a:t>
            </a:r>
            <a:r>
              <a:rPr lang="uk-UA" sz="3200" b="1" noProof="0" dirty="0">
                <a:solidFill>
                  <a:schemeClr val="lt1"/>
                </a:solidFill>
              </a:rPr>
              <a:t> засідання. </a:t>
            </a:r>
            <a:r>
              <a:rPr lang="uk-UA" sz="3200" b="1" dirty="0">
                <a:solidFill>
                  <a:schemeClr val="lt1"/>
                </a:solidFill>
              </a:rPr>
              <a:t>Червень </a:t>
            </a:r>
            <a:r>
              <a:rPr lang="uk-UA" sz="3200" b="1" noProof="0" dirty="0">
                <a:solidFill>
                  <a:schemeClr val="lt1"/>
                </a:solidFill>
              </a:rPr>
              <a:t>2025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A241AD07-E01F-9F23-A6FA-C8185F629CC3}"/>
              </a:ext>
            </a:extLst>
          </p:cNvPr>
          <p:cNvSpPr txBox="1">
            <a:spLocks/>
          </p:cNvSpPr>
          <p:nvPr/>
        </p:nvSpPr>
        <p:spPr>
          <a:xfrm>
            <a:off x="931459" y="746761"/>
            <a:ext cx="7281076" cy="4137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469900" lvl="0" indent="-342900" algn="l">
              <a:buFont typeface="+mj-lt"/>
              <a:buAutoNum type="arabicPeriod"/>
            </a:pPr>
            <a:r>
              <a:rPr lang="uk-UA" dirty="0"/>
              <a:t>Аналіз роботи ММК за 2024-2025 навчальний рік.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dirty="0"/>
              <a:t>Аукціон ідей «Пропозиції та побажання членів міжшкільної методичної комісії вчителів математики та фізики, обговорення плану роботи на 2025-2026 </a:t>
            </a:r>
            <a:r>
              <a:rPr lang="uk-UA" dirty="0" err="1"/>
              <a:t>н.р</a:t>
            </a:r>
            <a:r>
              <a:rPr lang="uk-UA" dirty="0"/>
              <a:t>.»</a:t>
            </a:r>
          </a:p>
          <a:p>
            <a:pPr marL="469900" indent="-342900" algn="l">
              <a:buFont typeface="+mj-lt"/>
              <a:buAutoNum type="arabicPeriod"/>
            </a:pPr>
            <a:r>
              <a:rPr lang="uk-UA" dirty="0"/>
              <a:t>Аналіз завдань НМТ з математики і фізики. Форми і методи підготовки учнів до НМТ. )члени ММК.</a:t>
            </a:r>
          </a:p>
        </p:txBody>
      </p:sp>
    </p:spTree>
    <p:extLst>
      <p:ext uri="{BB962C8B-B14F-4D97-AF65-F5344CB8AC3E}">
        <p14:creationId xmlns:p14="http://schemas.microsoft.com/office/powerpoint/2010/main" val="42526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27803D46-FE9E-E377-5433-3A1EF6C79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AE2D84BC-ED5E-E99D-A6B9-CF1AD1851FF8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1A0D19AA-105B-24E0-89F3-7906D568A47F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C5825D12-3B62-1311-0845-22162C47CE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3EE38442-0256-B3B2-5C7C-9B41B1E809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2" y="2294515"/>
            <a:ext cx="8936989" cy="8906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uk-UA" sz="3200" b="1" dirty="0">
                <a:solidFill>
                  <a:schemeClr val="lt1"/>
                </a:solidFill>
              </a:rPr>
              <a:t>ІІ етап Всеукраїнських предметних олімпіад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99757275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59259E-6 L 0 -0.4095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CDA0E129-9791-16E1-04DD-9AD526463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F7AE565E-4DF2-E91D-2D0F-1DAB0932F835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7FA364B0-0376-F67A-7950-2DFD99CB5CD1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5DA314C7-5664-DA49-A048-6F309C572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3C68C2FC-8450-D107-F7E6-340EA55AF6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2" y="121134"/>
            <a:ext cx="8936989" cy="9761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етап Всеукраїнських предметних олімпіад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B351B9FA-BF05-A129-F952-62ABDD30765A}"/>
              </a:ext>
            </a:extLst>
          </p:cNvPr>
          <p:cNvSpPr txBox="1">
            <a:spLocks/>
          </p:cNvSpPr>
          <p:nvPr/>
        </p:nvSpPr>
        <p:spPr>
          <a:xfrm>
            <a:off x="103502" y="1097280"/>
            <a:ext cx="8773798" cy="689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algn="l"/>
            <a:r>
              <a:rPr lang="uk-UA" dirty="0"/>
              <a:t>Участь в ІІ етапі олімпіади</a:t>
            </a:r>
            <a:r>
              <a:rPr lang="en-US" dirty="0"/>
              <a:t> </a:t>
            </a:r>
            <a:r>
              <a:rPr lang="uk-UA" dirty="0"/>
              <a:t>з математики взяли 25 учнів 6-11 класів з 5 ліцеїв та 2</a:t>
            </a:r>
          </a:p>
          <a:p>
            <a:pPr algn="l"/>
            <a:r>
              <a:rPr lang="uk-UA" dirty="0"/>
              <a:t>гімназій </a:t>
            </a:r>
            <a:r>
              <a:rPr lang="uk-UA" dirty="0" err="1"/>
              <a:t>Стрижавської</a:t>
            </a:r>
            <a:r>
              <a:rPr lang="uk-UA" dirty="0"/>
              <a:t> ОТГ. Участь учнів у ІІ етапі з математики та результативність</a:t>
            </a:r>
          </a:p>
          <a:p>
            <a:pPr algn="l"/>
            <a:r>
              <a:rPr lang="uk-UA" dirty="0"/>
              <a:t>наведено в таблицях:</a:t>
            </a: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2FD965DA-460A-0797-8C77-D168FB9C7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889393"/>
              </p:ext>
            </p:extLst>
          </p:nvPr>
        </p:nvGraphicFramePr>
        <p:xfrm>
          <a:off x="673383" y="1897381"/>
          <a:ext cx="7780020" cy="3025020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174209">
                  <a:extLst>
                    <a:ext uri="{9D8B030D-6E8A-4147-A177-3AD203B41FA5}">
                      <a16:colId xmlns:a16="http://schemas.microsoft.com/office/drawing/2014/main" val="3132862266"/>
                    </a:ext>
                  </a:extLst>
                </a:gridCol>
                <a:gridCol w="920043">
                  <a:extLst>
                    <a:ext uri="{9D8B030D-6E8A-4147-A177-3AD203B41FA5}">
                      <a16:colId xmlns:a16="http://schemas.microsoft.com/office/drawing/2014/main" val="2324607184"/>
                    </a:ext>
                  </a:extLst>
                </a:gridCol>
                <a:gridCol w="1144404">
                  <a:extLst>
                    <a:ext uri="{9D8B030D-6E8A-4147-A177-3AD203B41FA5}">
                      <a16:colId xmlns:a16="http://schemas.microsoft.com/office/drawing/2014/main" val="1130805015"/>
                    </a:ext>
                  </a:extLst>
                </a:gridCol>
                <a:gridCol w="1255779">
                  <a:extLst>
                    <a:ext uri="{9D8B030D-6E8A-4147-A177-3AD203B41FA5}">
                      <a16:colId xmlns:a16="http://schemas.microsoft.com/office/drawing/2014/main" val="2071063393"/>
                    </a:ext>
                  </a:extLst>
                </a:gridCol>
                <a:gridCol w="688420">
                  <a:extLst>
                    <a:ext uri="{9D8B030D-6E8A-4147-A177-3AD203B41FA5}">
                      <a16:colId xmlns:a16="http://schemas.microsoft.com/office/drawing/2014/main" val="1144673709"/>
                    </a:ext>
                  </a:extLst>
                </a:gridCol>
                <a:gridCol w="1597165">
                  <a:extLst>
                    <a:ext uri="{9D8B030D-6E8A-4147-A177-3AD203B41FA5}">
                      <a16:colId xmlns:a16="http://schemas.microsoft.com/office/drawing/2014/main" val="742875927"/>
                    </a:ext>
                  </a:extLst>
                </a:gridCol>
              </a:tblGrid>
              <a:tr h="3519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400" dirty="0">
                          <a:effectLst/>
                        </a:rPr>
                        <a:t>Заклад освіти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400">
                          <a:effectLst/>
                        </a:rPr>
                        <a:t>6 клас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400">
                          <a:effectLst/>
                        </a:rPr>
                        <a:t>7-8 класи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400">
                          <a:effectLst/>
                        </a:rPr>
                        <a:t>9-11 класи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К-сть уч-в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К-сть призових місць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41637183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marL="90170" indent="-9017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 dirty="0">
                          <a:effectLst/>
                        </a:rPr>
                        <a:t>КЗ «Ліцей №1 смт Стрижавка»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+ </a:t>
                      </a:r>
                      <a:endParaRPr lang="uk-UA" sz="10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+ +</a:t>
                      </a:r>
                      <a:endParaRPr lang="uk-UA" sz="10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</a:t>
                      </a:r>
                      <a:endParaRPr lang="uk-UA" sz="1000" dirty="0">
                        <a:effectLst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+ + </a:t>
                      </a:r>
                      <a:endParaRPr lang="uk-UA" sz="10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5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3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3865065701"/>
                  </a:ext>
                </a:extLst>
              </a:tr>
              <a:tr h="416753">
                <a:tc>
                  <a:txBody>
                    <a:bodyPr/>
                    <a:lstStyle/>
                    <a:p>
                      <a:pPr marL="90170" indent="-9017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«Ліцей №2 смт Стрижавка»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+</a:t>
                      </a:r>
                      <a:endParaRPr lang="uk-UA" sz="10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+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ІІІ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5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2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2716573437"/>
                  </a:ext>
                </a:extLst>
              </a:tr>
              <a:tr h="416753">
                <a:tc>
                  <a:txBody>
                    <a:bodyPr/>
                    <a:lstStyle/>
                    <a:p>
                      <a:pPr marL="90170" indent="-9017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«Сосонський ліцей»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ІІІ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5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1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2619592415"/>
                  </a:ext>
                </a:extLst>
              </a:tr>
              <a:tr h="416753">
                <a:tc>
                  <a:txBody>
                    <a:bodyPr/>
                    <a:lstStyle/>
                    <a:p>
                      <a:pPr marL="90170" indent="-9017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«Мізяківсько- Хутірський ліцей»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ІІІ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+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2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2321192426"/>
                  </a:ext>
                </a:extLst>
              </a:tr>
              <a:tr h="4167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«Пеньківський ліцей»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 + </a:t>
                      </a:r>
                      <a:endParaRPr lang="uk-UA" sz="100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1414270828"/>
                  </a:ext>
                </a:extLst>
              </a:tr>
              <a:tr h="3291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«Лаврівська гімназія»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br>
                        <a:rPr lang="uk-UA" sz="1050">
                          <a:effectLst/>
                        </a:rPr>
                      </a:br>
                      <a:r>
                        <a:rPr lang="uk-UA" sz="1050">
                          <a:effectLst/>
                        </a:rPr>
                        <a:t>ІІІ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2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3807253105"/>
                  </a:ext>
                </a:extLst>
              </a:tr>
              <a:tr h="1604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00">
                          <a:effectLst/>
                        </a:rPr>
                        <a:t>КЗ «Переорська гімназія»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+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-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1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-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122" marR="59122" marT="0" marB="0"/>
                </a:tc>
                <a:extLst>
                  <a:ext uri="{0D108BD9-81ED-4DB2-BD59-A6C34878D82A}">
                    <a16:rowId xmlns:a16="http://schemas.microsoft.com/office/drawing/2014/main" val="243095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8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11D7DD7A-1007-064E-9FB9-FE9552ACA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0FA6C0DF-FF7D-AE9B-BBA4-95E7636A0CDF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C13ECCC5-E8C3-43D8-1ADC-693A448D67B1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C95FCC71-9024-2069-7AB6-9FD3A601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26200F01-00E0-7081-5E93-F716215D05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2" y="121134"/>
            <a:ext cx="8936989" cy="9761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етап Всеукраїнських предметних олімпіад</a:t>
            </a:r>
            <a:endParaRPr lang="uk-UA" sz="3200" b="1" noProof="0" dirty="0"/>
          </a:p>
        </p:txBody>
      </p:sp>
      <p:graphicFrame>
        <p:nvGraphicFramePr>
          <p:cNvPr id="4" name="Таблиця 3">
            <a:extLst>
              <a:ext uri="{FF2B5EF4-FFF2-40B4-BE49-F238E27FC236}">
                <a16:creationId xmlns:a16="http://schemas.microsoft.com/office/drawing/2014/main" id="{5EE5EDBB-4746-CBE1-9FC9-24E01B7F10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89298"/>
              </p:ext>
            </p:extLst>
          </p:nvPr>
        </p:nvGraphicFramePr>
        <p:xfrm>
          <a:off x="887726" y="1481722"/>
          <a:ext cx="7368539" cy="3246441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427394">
                  <a:extLst>
                    <a:ext uri="{9D8B030D-6E8A-4147-A177-3AD203B41FA5}">
                      <a16:colId xmlns:a16="http://schemas.microsoft.com/office/drawing/2014/main" val="3114471419"/>
                    </a:ext>
                  </a:extLst>
                </a:gridCol>
                <a:gridCol w="1523326">
                  <a:extLst>
                    <a:ext uri="{9D8B030D-6E8A-4147-A177-3AD203B41FA5}">
                      <a16:colId xmlns:a16="http://schemas.microsoft.com/office/drawing/2014/main" val="940832440"/>
                    </a:ext>
                  </a:extLst>
                </a:gridCol>
                <a:gridCol w="1623060">
                  <a:extLst>
                    <a:ext uri="{9D8B030D-6E8A-4147-A177-3AD203B41FA5}">
                      <a16:colId xmlns:a16="http://schemas.microsoft.com/office/drawing/2014/main" val="1298356814"/>
                    </a:ext>
                  </a:extLst>
                </a:gridCol>
                <a:gridCol w="434340">
                  <a:extLst>
                    <a:ext uri="{9D8B030D-6E8A-4147-A177-3AD203B41FA5}">
                      <a16:colId xmlns:a16="http://schemas.microsoft.com/office/drawing/2014/main" val="367876266"/>
                    </a:ext>
                  </a:extLst>
                </a:gridCol>
                <a:gridCol w="2781300">
                  <a:extLst>
                    <a:ext uri="{9D8B030D-6E8A-4147-A177-3AD203B41FA5}">
                      <a16:colId xmlns:a16="http://schemas.microsoft.com/office/drawing/2014/main" val="2291153570"/>
                    </a:ext>
                  </a:extLst>
                </a:gridCol>
                <a:gridCol w="579119">
                  <a:extLst>
                    <a:ext uri="{9D8B030D-6E8A-4147-A177-3AD203B41FA5}">
                      <a16:colId xmlns:a16="http://schemas.microsoft.com/office/drawing/2014/main" val="4277640502"/>
                    </a:ext>
                  </a:extLst>
                </a:gridCol>
              </a:tblGrid>
              <a:tr h="377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Назва ЗЗСО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 dirty="0">
                          <a:effectLst/>
                        </a:rPr>
                        <a:t>Прізвище та  ім'я  учасника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 dirty="0">
                          <a:effectLst/>
                        </a:rPr>
                        <a:t>Клас 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Прізвище та ім'я  вчителя, який підготував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Місце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3245297036"/>
                  </a:ext>
                </a:extLst>
              </a:tr>
              <a:tr h="39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1. 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№2 смт Стрижавка»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Марія МИХАЛЮК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50" dirty="0">
                          <a:effectLst/>
                        </a:rPr>
                        <a:t>6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Олена ПШЕНИЧНА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1551737295"/>
                  </a:ext>
                </a:extLst>
              </a:tr>
              <a:tr h="39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2. 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Максим БАЛАН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50" dirty="0">
                          <a:effectLst/>
                        </a:rPr>
                        <a:t>6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Ольга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737430397"/>
                  </a:ext>
                </a:extLst>
              </a:tr>
              <a:tr h="465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3.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 err="1">
                          <a:effectLst/>
                        </a:rPr>
                        <a:t>Даніїл</a:t>
                      </a:r>
                      <a:r>
                        <a:rPr lang="uk-UA" sz="1050" dirty="0">
                          <a:effectLst/>
                        </a:rPr>
                        <a:t> ПАВЛЮК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7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Ольга БАЛІЦЬКА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4045253018"/>
                  </a:ext>
                </a:extLst>
              </a:tr>
              <a:tr h="3620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</a:t>
                      </a:r>
                      <a:r>
                        <a:rPr lang="uk-UA" sz="1050" dirty="0" err="1">
                          <a:effectLst/>
                        </a:rPr>
                        <a:t>Сосонський</a:t>
                      </a:r>
                      <a:r>
                        <a:rPr lang="uk-UA" sz="1050" dirty="0">
                          <a:effectLst/>
                        </a:rPr>
                        <a:t>  ліцей»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Тимофій ВИХОВАНЕЦЬ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7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Анатолій МЕЛЬНИК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3402140876"/>
                  </a:ext>
                </a:extLst>
              </a:tr>
              <a:tr h="4488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5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</a:t>
                      </a:r>
                      <a:r>
                        <a:rPr lang="uk-UA" sz="1050" dirty="0" err="1">
                          <a:effectLst/>
                        </a:rPr>
                        <a:t>Мізяківсько</a:t>
                      </a:r>
                      <a:r>
                        <a:rPr lang="uk-UA" sz="1050" dirty="0">
                          <a:effectLst/>
                        </a:rPr>
                        <a:t>-Хутірський  ліцей»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Анна ГРІЩЕНКО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7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Людмила ГАВРИЩУК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4094597114"/>
                  </a:ext>
                </a:extLst>
              </a:tr>
              <a:tr h="391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6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№2 смт Стрижавка»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Артур ТРЕПЕЗ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9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Людмила БОГУЦЬКА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ІІІ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1544839889"/>
                  </a:ext>
                </a:extLst>
              </a:tr>
              <a:tr h="4199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7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  <a:endParaRPr lang="uk-UA" sz="2400" dirty="0"/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Марина ПЕТРЕНКО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10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Ольга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059" marR="11059" marT="0" marB="0" anchor="ctr"/>
                </a:tc>
                <a:extLst>
                  <a:ext uri="{0D108BD9-81ED-4DB2-BD59-A6C34878D82A}">
                    <a16:rowId xmlns:a16="http://schemas.microsoft.com/office/drawing/2014/main" val="1774526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00922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D536B190-EEAD-BDB4-05C2-4785C95E4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F7464B24-CFD0-6A1D-3D1D-FF82F18A95C4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A825FCC3-3A14-1D4F-D467-2AA31888878F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F63564FA-46C3-811C-58BB-5433CD5323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0EB3874A-1D2C-D076-3BF1-B2F3FEA6B4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2" y="121134"/>
            <a:ext cx="8936989" cy="97614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етап Всеукраїнських предметних олімпіад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CCB54CBA-AFEB-B9C4-DD52-5DAAD2F0FA30}"/>
              </a:ext>
            </a:extLst>
          </p:cNvPr>
          <p:cNvSpPr txBox="1">
            <a:spLocks/>
          </p:cNvSpPr>
          <p:nvPr/>
        </p:nvSpPr>
        <p:spPr>
          <a:xfrm>
            <a:off x="103502" y="1192764"/>
            <a:ext cx="8773798" cy="419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algn="l"/>
            <a:r>
              <a:rPr lang="uk-UA" dirty="0"/>
              <a:t>У ІІ етапі олімпіади з фізики взяли участь 14 учнів з 5 ліцеїв та Лаврівської гімназії</a:t>
            </a:r>
          </a:p>
          <a:p>
            <a:pPr algn="l"/>
            <a:r>
              <a:rPr lang="uk-UA" dirty="0" err="1"/>
              <a:t>Стрижавської</a:t>
            </a:r>
            <a:r>
              <a:rPr lang="uk-UA" dirty="0"/>
              <a:t> ОТГ. Результативність наведено в таблиці:</a:t>
            </a:r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DCC08972-896A-DFCA-3B6E-110769A23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832839"/>
              </p:ext>
            </p:extLst>
          </p:nvPr>
        </p:nvGraphicFramePr>
        <p:xfrm>
          <a:off x="556257" y="1875643"/>
          <a:ext cx="8031478" cy="3013958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434340">
                  <a:extLst>
                    <a:ext uri="{9D8B030D-6E8A-4147-A177-3AD203B41FA5}">
                      <a16:colId xmlns:a16="http://schemas.microsoft.com/office/drawing/2014/main" val="2024013292"/>
                    </a:ext>
                  </a:extLst>
                </a:gridCol>
                <a:gridCol w="1287082">
                  <a:extLst>
                    <a:ext uri="{9D8B030D-6E8A-4147-A177-3AD203B41FA5}">
                      <a16:colId xmlns:a16="http://schemas.microsoft.com/office/drawing/2014/main" val="3136119614"/>
                    </a:ext>
                  </a:extLst>
                </a:gridCol>
                <a:gridCol w="1570418">
                  <a:extLst>
                    <a:ext uri="{9D8B030D-6E8A-4147-A177-3AD203B41FA5}">
                      <a16:colId xmlns:a16="http://schemas.microsoft.com/office/drawing/2014/main" val="2441308073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val="1128097839"/>
                    </a:ext>
                  </a:extLst>
                </a:gridCol>
                <a:gridCol w="2963512">
                  <a:extLst>
                    <a:ext uri="{9D8B030D-6E8A-4147-A177-3AD203B41FA5}">
                      <a16:colId xmlns:a16="http://schemas.microsoft.com/office/drawing/2014/main" val="3605891685"/>
                    </a:ext>
                  </a:extLst>
                </a:gridCol>
                <a:gridCol w="1212246">
                  <a:extLst>
                    <a:ext uri="{9D8B030D-6E8A-4147-A177-3AD203B41FA5}">
                      <a16:colId xmlns:a16="http://schemas.microsoft.com/office/drawing/2014/main" val="2901132"/>
                    </a:ext>
                  </a:extLst>
                </a:gridCol>
              </a:tblGrid>
              <a:tr h="5859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№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>
                          <a:effectLst/>
                        </a:rPr>
                        <a:t>Назва ЗЗСО</a:t>
                      </a:r>
                      <a:endParaRPr lang="uk-UA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>
                          <a:effectLst/>
                        </a:rPr>
                        <a:t>Прізвище та  ім'я  учасника</a:t>
                      </a:r>
                      <a:endParaRPr lang="uk-UA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 dirty="0">
                          <a:effectLst/>
                        </a:rPr>
                        <a:t>Клас 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Прізвище та ім'я  вчителя, який підготував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Місце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extLst>
                  <a:ext uri="{0D108BD9-81ED-4DB2-BD59-A6C34878D82A}">
                    <a16:rowId xmlns:a16="http://schemas.microsoft.com/office/drawing/2014/main" val="1255151844"/>
                  </a:ext>
                </a:extLst>
              </a:tr>
              <a:tr h="607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1. 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 err="1">
                          <a:effectLst/>
                        </a:rPr>
                        <a:t>Даніїл</a:t>
                      </a:r>
                      <a:r>
                        <a:rPr lang="uk-UA" sz="1050" dirty="0">
                          <a:effectLst/>
                        </a:rPr>
                        <a:t> ПАВЛЮК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50" dirty="0">
                          <a:effectLst/>
                        </a:rPr>
                        <a:t> 7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Андрій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extLst>
                  <a:ext uri="{0D108BD9-81ED-4DB2-BD59-A6C34878D82A}">
                    <a16:rowId xmlns:a16="http://schemas.microsoft.com/office/drawing/2014/main" val="2198347113"/>
                  </a:ext>
                </a:extLst>
              </a:tr>
              <a:tr h="607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2. 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r>
                        <a:rPr lang="uk-UA" sz="1050" dirty="0">
                          <a:effectLst/>
                        </a:rPr>
                        <a:t>Андрій ПОПЕСКО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050" dirty="0">
                          <a:effectLst/>
                        </a:rPr>
                        <a:t> 8</a:t>
                      </a:r>
                      <a:endParaRPr lang="uk-UA" dirty="0"/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Андрій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extLst>
                  <a:ext uri="{0D108BD9-81ED-4DB2-BD59-A6C34878D82A}">
                    <a16:rowId xmlns:a16="http://schemas.microsoft.com/office/drawing/2014/main" val="48281687"/>
                  </a:ext>
                </a:extLst>
              </a:tr>
              <a:tr h="5915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3.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 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Іван ПОЛІЩУК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 9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Андрій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extLst>
                  <a:ext uri="{0D108BD9-81ED-4DB2-BD59-A6C34878D82A}">
                    <a16:rowId xmlns:a16="http://schemas.microsoft.com/office/drawing/2014/main" val="3460335665"/>
                  </a:ext>
                </a:extLst>
              </a:tr>
              <a:tr h="471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4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КЗ «Ліцей №1 смт Стрижавка»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 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>
                          <a:effectLst/>
                        </a:rPr>
                        <a:t>Марина ПЕТРЕНКО</a:t>
                      </a:r>
                      <a:endParaRPr lang="uk-UA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 10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Андрій БЛАГУН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uk-UA" sz="1050" dirty="0">
                          <a:effectLst/>
                        </a:rPr>
                        <a:t>ІІ</a:t>
                      </a:r>
                      <a:endParaRPr lang="uk-UA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81" marR="17181" marT="0" marB="0" anchor="ctr"/>
                </a:tc>
                <a:extLst>
                  <a:ext uri="{0D108BD9-81ED-4DB2-BD59-A6C34878D82A}">
                    <a16:rowId xmlns:a16="http://schemas.microsoft.com/office/drawing/2014/main" val="802845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848606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AD779C58-12A9-15DA-ACE5-265811B1F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753272E5-B033-F782-1C39-D1C7569646C7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F273866F-DE41-2CF0-1685-A4B23F58B3EF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B095B18D-88EA-8BD5-91F6-DB7B028889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C8A480E4-D003-50DF-8C61-54AACB83A6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uk-UA" sz="3200" b="1" dirty="0">
                <a:solidFill>
                  <a:schemeClr val="lt1"/>
                </a:solidFill>
              </a:rPr>
              <a:t>Результати сертифікації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158151283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BA4C2308-0E84-F8C6-B797-D17B5E0F6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EF387294-DAEC-B574-B462-52B826A3BB9B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B248AB99-20B5-AE9A-BFF1-6E6E6E88742B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5B43E1B4-C31C-E883-1409-3E559FB8AE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AA7F64CD-A0C3-D813-487E-CA380E75ED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Результати сертифікації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1A33E903-A058-39AE-125A-23E995EF7D2E}"/>
              </a:ext>
            </a:extLst>
          </p:cNvPr>
          <p:cNvSpPr txBox="1">
            <a:spLocks/>
          </p:cNvSpPr>
          <p:nvPr/>
        </p:nvSpPr>
        <p:spPr>
          <a:xfrm>
            <a:off x="982144" y="1466251"/>
            <a:ext cx="4203530" cy="25165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r>
              <a:rPr lang="uk-UA" dirty="0"/>
              <a:t>Сертифікацію успішно пройшли:</a:t>
            </a:r>
          </a:p>
          <a:p>
            <a:endParaRPr lang="uk-UA" dirty="0"/>
          </a:p>
          <a:p>
            <a:pPr algn="l"/>
            <a:r>
              <a:rPr lang="uk-UA" dirty="0"/>
              <a:t>Благун О.В. – вчителька математики</a:t>
            </a:r>
          </a:p>
          <a:p>
            <a:pPr algn="l"/>
            <a:r>
              <a:rPr lang="uk-UA" dirty="0"/>
              <a:t>КЗ «Ліцей №1 селища Стрижавка»</a:t>
            </a:r>
          </a:p>
          <a:p>
            <a:pPr algn="l"/>
            <a:endParaRPr lang="uk-UA" dirty="0"/>
          </a:p>
          <a:p>
            <a:pPr algn="l"/>
            <a:r>
              <a:rPr lang="uk-UA" dirty="0" err="1"/>
              <a:t>Баліцька</a:t>
            </a:r>
            <a:r>
              <a:rPr lang="uk-UA" dirty="0"/>
              <a:t> О.М. - вчителька математики</a:t>
            </a:r>
          </a:p>
          <a:p>
            <a:pPr algn="l"/>
            <a:r>
              <a:rPr lang="uk-UA" dirty="0"/>
              <a:t>КЗ «Ліцей №1 селища Стрижавка»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0D81DF-C508-9B9F-7913-8AA1048128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98" t="30214" r="23307" b="23158"/>
          <a:stretch>
            <a:fillRect/>
          </a:stretch>
        </p:blipFill>
        <p:spPr bwMode="auto">
          <a:xfrm>
            <a:off x="5429250" y="1051560"/>
            <a:ext cx="2040229" cy="383745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77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CBD75EDF-1CDB-6D9B-B5C3-2BBE9DD95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99986534-8F29-CA3B-154D-074842741608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C040F8A4-EA2D-DC53-27E8-8C1DB48989D6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33D18516-9B1D-9931-AE24-F0CC5B2CE7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7FB51F99-3B81-1B77-F6A3-23392E7D7C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758104" y="745860"/>
            <a:ext cx="7627792" cy="33960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i="1" noProof="0" dirty="0">
                <a:solidFill>
                  <a:schemeClr val="lt1"/>
                </a:solidFill>
              </a:rPr>
              <a:t>Почніть робити те, що треба.</a:t>
            </a:r>
            <a:br>
              <a:rPr lang="uk-UA" sz="3600" i="1" noProof="0" dirty="0">
                <a:solidFill>
                  <a:schemeClr val="lt1"/>
                </a:solidFill>
              </a:rPr>
            </a:br>
            <a:r>
              <a:rPr lang="uk-UA" sz="3600" i="1" noProof="0" dirty="0">
                <a:solidFill>
                  <a:schemeClr val="lt1"/>
                </a:solidFill>
              </a:rPr>
              <a:t>Потім робіть те, що можливо.</a:t>
            </a:r>
            <a:br>
              <a:rPr lang="uk-UA" sz="3600" i="1" noProof="0" dirty="0">
                <a:solidFill>
                  <a:schemeClr val="lt1"/>
                </a:solidFill>
              </a:rPr>
            </a:br>
            <a:r>
              <a:rPr lang="uk-UA" sz="3600" i="1" noProof="0" dirty="0">
                <a:solidFill>
                  <a:schemeClr val="lt1"/>
                </a:solidFill>
              </a:rPr>
              <a:t>І ви раптом виявите, що робите неможливе.</a:t>
            </a:r>
            <a:endParaRPr lang="uk-UA" sz="3600" i="1" noProof="0" dirty="0"/>
          </a:p>
        </p:txBody>
      </p:sp>
      <p:sp>
        <p:nvSpPr>
          <p:cNvPr id="3" name="Google Shape;560;p58">
            <a:extLst>
              <a:ext uri="{FF2B5EF4-FFF2-40B4-BE49-F238E27FC236}">
                <a16:creationId xmlns:a16="http://schemas.microsoft.com/office/drawing/2014/main" id="{D7E89AFE-1EFD-AB57-58F2-E57A120A7D24}"/>
              </a:ext>
            </a:extLst>
          </p:cNvPr>
          <p:cNvSpPr txBox="1">
            <a:spLocks/>
          </p:cNvSpPr>
          <p:nvPr/>
        </p:nvSpPr>
        <p:spPr>
          <a:xfrm>
            <a:off x="103505" y="4414122"/>
            <a:ext cx="8828355" cy="608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pPr algn="r"/>
            <a:r>
              <a:rPr lang="uk-UA" b="1" dirty="0"/>
              <a:t>(</a:t>
            </a:r>
            <a:r>
              <a:rPr lang="uk-UA" b="1" dirty="0" err="1"/>
              <a:t>Св</a:t>
            </a:r>
            <a:r>
              <a:rPr lang="uk-UA" b="1" dirty="0"/>
              <a:t>. Франциск </a:t>
            </a:r>
            <a:r>
              <a:rPr lang="uk-UA" b="1" dirty="0" err="1"/>
              <a:t>Ассізький</a:t>
            </a:r>
            <a:r>
              <a:rPr lang="uk-UA" b="1" dirty="0"/>
              <a:t>)</a:t>
            </a:r>
            <a:endParaRPr lang="uk-UA" sz="1400" b="1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6425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FD3DAC86-C4AE-A1C8-4AB0-6234E1786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96AFDC32-617A-0679-FB15-6F7EB5D3FE8F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4972569E-D930-F1C3-BCB3-BB7C0021CA58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122945B2-BABE-C68E-6D26-20755A4E37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123857E1-56E1-8787-B057-92CF10CA97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758104" y="745860"/>
            <a:ext cx="7627792" cy="33960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600" i="1" noProof="0" dirty="0">
                <a:solidFill>
                  <a:schemeClr val="lt1"/>
                </a:solidFill>
              </a:rPr>
              <a:t>Почніть робити те, що треба.</a:t>
            </a:r>
            <a:br>
              <a:rPr lang="uk-UA" sz="3600" i="1" noProof="0" dirty="0">
                <a:solidFill>
                  <a:schemeClr val="lt1"/>
                </a:solidFill>
              </a:rPr>
            </a:br>
            <a:r>
              <a:rPr lang="uk-UA" sz="3600" i="1" noProof="0" dirty="0">
                <a:solidFill>
                  <a:schemeClr val="lt1"/>
                </a:solidFill>
              </a:rPr>
              <a:t>Потім робіть те, що можливо.</a:t>
            </a:r>
            <a:br>
              <a:rPr lang="uk-UA" sz="3600" i="1" noProof="0" dirty="0">
                <a:solidFill>
                  <a:schemeClr val="lt1"/>
                </a:solidFill>
              </a:rPr>
            </a:br>
            <a:r>
              <a:rPr lang="uk-UA" sz="3600" i="1" noProof="0" dirty="0">
                <a:solidFill>
                  <a:schemeClr val="lt1"/>
                </a:solidFill>
              </a:rPr>
              <a:t>І ви раптом виявите, що робите неможливе.</a:t>
            </a:r>
            <a:endParaRPr lang="uk-UA" sz="3600" i="1" noProof="0" dirty="0"/>
          </a:p>
        </p:txBody>
      </p:sp>
      <p:sp>
        <p:nvSpPr>
          <p:cNvPr id="3" name="Google Shape;560;p58">
            <a:extLst>
              <a:ext uri="{FF2B5EF4-FFF2-40B4-BE49-F238E27FC236}">
                <a16:creationId xmlns:a16="http://schemas.microsoft.com/office/drawing/2014/main" id="{E51BA798-D95B-8F6A-3EC4-F0D1CD402EA9}"/>
              </a:ext>
            </a:extLst>
          </p:cNvPr>
          <p:cNvSpPr txBox="1">
            <a:spLocks/>
          </p:cNvSpPr>
          <p:nvPr/>
        </p:nvSpPr>
        <p:spPr>
          <a:xfrm>
            <a:off x="103505" y="4414122"/>
            <a:ext cx="8828355" cy="608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pPr algn="r"/>
            <a:r>
              <a:rPr lang="uk-UA" b="1" dirty="0"/>
              <a:t>(</a:t>
            </a:r>
            <a:r>
              <a:rPr lang="uk-UA" b="1" dirty="0" err="1"/>
              <a:t>Св</a:t>
            </a:r>
            <a:r>
              <a:rPr lang="uk-UA" b="1" dirty="0"/>
              <a:t>. Франциск </a:t>
            </a:r>
            <a:r>
              <a:rPr lang="uk-UA" b="1" dirty="0" err="1"/>
              <a:t>Ассізький</a:t>
            </a:r>
            <a:r>
              <a:rPr lang="uk-UA" b="1" dirty="0"/>
              <a:t>)</a:t>
            </a:r>
            <a:endParaRPr lang="uk-UA" sz="1400" b="1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8659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21F9E2A4-CC41-AB64-1550-6A240CCF1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5BBFB82D-99C2-FD58-2E1A-EC1ED62083AF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6828F4B6-76F8-31DA-00B3-89B973CC8B86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A2E51D93-7D37-E71C-E5BB-49198EA372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2D10599F-599C-2D73-B8C7-5CEA54D324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 засідання. 29 серпня 2024 р.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1600425086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0AD48DFE-E783-B16A-4E19-F6C8E9F9B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613982DE-5FEA-AFF0-60F1-B2513F4518CB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31B7D770-305C-3B0A-DCE0-90AB29A0D57F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D758BA8D-19AB-F84B-BCF4-0C5B9870A6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6682593B-B9B6-E391-B99F-B0B8AB95F0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 засідання. 29 серпня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CC2923D7-768D-0853-5150-06357BE3B61A}"/>
              </a:ext>
            </a:extLst>
          </p:cNvPr>
          <p:cNvSpPr txBox="1">
            <a:spLocks/>
          </p:cNvSpPr>
          <p:nvPr/>
        </p:nvSpPr>
        <p:spPr>
          <a:xfrm>
            <a:off x="381442" y="828676"/>
            <a:ext cx="7812855" cy="2264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469900" lvl="0" indent="-342900" algn="l">
              <a:buFont typeface="+mj-lt"/>
              <a:buAutoNum type="arabicPeriod"/>
            </a:pPr>
            <a:r>
              <a:rPr lang="uk-UA" sz="1400" dirty="0"/>
              <a:t>Навчальний рік 2024-2025: підготовка до освітнього процесу (вивчення навчальних програм, ключових змін до них та інших документів Міністерства освіти України, що регламентують викладання математики та фізики  у 2024-2025 навчальному році).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sz="1400" dirty="0"/>
              <a:t>Планування  роботи ММК на 2024-2025 роки. 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sz="1400" dirty="0"/>
              <a:t>Якісне календарно-тематичне планування навчальних занять – запорука успіху. 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sz="1400" dirty="0"/>
              <a:t>Сертифікація вперше: що потрібно знати вчителю. </a:t>
            </a:r>
          </a:p>
          <a:p>
            <a:pPr marL="469900" lvl="0" indent="-342900" algn="l">
              <a:buFont typeface="+mj-lt"/>
              <a:buAutoNum type="arabicPeriod"/>
            </a:pPr>
            <a:r>
              <a:rPr lang="uk-UA" sz="1400" dirty="0"/>
              <a:t>Модульні програми, навчальні програми з математики та фізики за програмою НУШ.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5C7637-509A-6037-18B8-30BF226D8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083" y="3093611"/>
            <a:ext cx="4671409" cy="13901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CCB33E-734A-4586-6CB2-1679A1A56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03" y="3385482"/>
            <a:ext cx="4184367" cy="152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1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>
          <a:extLst>
            <a:ext uri="{FF2B5EF4-FFF2-40B4-BE49-F238E27FC236}">
              <a16:creationId xmlns:a16="http://schemas.microsoft.com/office/drawing/2014/main" id="{61F5104C-B8DB-3BE4-422D-31612FE57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4600AEC5-BB98-0E3A-4E48-70DE71A8AB49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785A453C-CB98-9A2E-34A4-6E86862D85DA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9C7A46C2-6058-DDCF-6077-D7934D5AF6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801D17A8-2001-F79F-CB42-FE5DB2FF975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2386067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uk-UA" sz="3200" b="1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</p:spTree>
    <p:extLst>
      <p:ext uri="{BB962C8B-B14F-4D97-AF65-F5344CB8AC3E}">
        <p14:creationId xmlns:p14="http://schemas.microsoft.com/office/powerpoint/2010/main" val="127077868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95062E-6 L 0 -0.440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BE2E9B36-BFBF-A61C-59AE-334E43F36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90D97F3C-BA2F-F63E-8A69-782E16512A45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082D108B-DF10-5420-F4BB-38F3E50FE2DE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950ED4A2-58C8-EE48-1B17-D6DBBEFA4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B8964D80-A138-37AF-812E-558DA4A84A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A641AFB3-1CC0-716A-83C4-E822143A96AD}"/>
              </a:ext>
            </a:extLst>
          </p:cNvPr>
          <p:cNvSpPr txBox="1">
            <a:spLocks/>
          </p:cNvSpPr>
          <p:nvPr/>
        </p:nvSpPr>
        <p:spPr>
          <a:xfrm>
            <a:off x="954956" y="2063698"/>
            <a:ext cx="3031505" cy="1687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1. Штучний інтелект в роботі вчителя.</a:t>
            </a:r>
            <a:br>
              <a:rPr lang="uk-UA" dirty="0"/>
            </a:br>
            <a:r>
              <a:rPr lang="uk-UA" dirty="0"/>
              <a:t>(</a:t>
            </a:r>
            <a:r>
              <a:rPr lang="uk-UA" dirty="0" err="1"/>
              <a:t>Баліцька</a:t>
            </a:r>
            <a:r>
              <a:rPr lang="uk-UA" dirty="0"/>
              <a:t> О.М. – вчителька математики КЗ «Ліцей №1 селища Стрижавка»)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B0D535D9-E75A-C6FD-B0F0-04D72E897E7C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B5C41C-5C61-1B84-F54A-B568AA3EFA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343" b="26369"/>
          <a:stretch/>
        </p:blipFill>
        <p:spPr bwMode="auto">
          <a:xfrm>
            <a:off x="4309775" y="1321995"/>
            <a:ext cx="2985251" cy="353575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0788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343E52CF-5A76-2F6D-DE10-6BB15C1DE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352D90AC-2678-BF3A-03AD-4B08EA7224A2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84A450D6-3638-A40B-DF52-92A8B9BCC478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99C2AEF7-C91F-2DD3-3D90-0201D7AC52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C34ED6AB-6C05-8B67-718D-462080CE60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ED904060-FD6D-581A-BF83-AD45678BBB6F}"/>
              </a:ext>
            </a:extLst>
          </p:cNvPr>
          <p:cNvSpPr txBox="1">
            <a:spLocks/>
          </p:cNvSpPr>
          <p:nvPr/>
        </p:nvSpPr>
        <p:spPr>
          <a:xfrm>
            <a:off x="103501" y="1293419"/>
            <a:ext cx="5821050" cy="113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2. Онлайн-тести: варіанти завдань для ефективної взаємодії. (Донченко Ю.В. – вчителька математики КЗ «Лаврівська гімназія»; </a:t>
            </a:r>
            <a:r>
              <a:rPr lang="uk-UA" dirty="0" err="1"/>
              <a:t>Таранець</a:t>
            </a:r>
            <a:r>
              <a:rPr lang="uk-UA" dirty="0"/>
              <a:t> М.В. – вчителька математики КЗ «Ліцей №2 селища Стрижавка»)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67FA7DD0-931D-A66D-46EC-E6246A206621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900690-6C24-6D26-A1C6-BEB83CE225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05" r="26114"/>
          <a:stretch/>
        </p:blipFill>
        <p:spPr bwMode="auto">
          <a:xfrm>
            <a:off x="520214" y="2632132"/>
            <a:ext cx="3297290" cy="232220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D7E02E-5E18-59DC-A4BE-FD4864EE11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603" t="21166" b="25628"/>
          <a:stretch/>
        </p:blipFill>
        <p:spPr bwMode="auto">
          <a:xfrm>
            <a:off x="5924551" y="1293419"/>
            <a:ext cx="2829241" cy="36609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7574587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12">
          <a:extLst>
            <a:ext uri="{FF2B5EF4-FFF2-40B4-BE49-F238E27FC236}">
              <a16:creationId xmlns:a16="http://schemas.microsoft.com/office/drawing/2014/main" id="{9AD5CAAC-90C9-046C-3C3A-4A0AE7D94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62">
            <a:extLst>
              <a:ext uri="{FF2B5EF4-FFF2-40B4-BE49-F238E27FC236}">
                <a16:creationId xmlns:a16="http://schemas.microsoft.com/office/drawing/2014/main" id="{A0F9B345-8A43-9476-0DE0-23AEDD199293}"/>
              </a:ext>
            </a:extLst>
          </p:cNvPr>
          <p:cNvSpPr/>
          <p:nvPr/>
        </p:nvSpPr>
        <p:spPr>
          <a:xfrm rot="4102360" flipH="1">
            <a:off x="-2512533" y="4030635"/>
            <a:ext cx="7471578" cy="4771747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sp>
        <p:nvSpPr>
          <p:cNvPr id="617" name="Google Shape;617;p62">
            <a:extLst>
              <a:ext uri="{FF2B5EF4-FFF2-40B4-BE49-F238E27FC236}">
                <a16:creationId xmlns:a16="http://schemas.microsoft.com/office/drawing/2014/main" id="{BDF1982D-0230-A828-6417-E91A52295104}"/>
              </a:ext>
            </a:extLst>
          </p:cNvPr>
          <p:cNvSpPr/>
          <p:nvPr/>
        </p:nvSpPr>
        <p:spPr>
          <a:xfrm rot="813319">
            <a:off x="-4129602" y="-1737023"/>
            <a:ext cx="6402109" cy="568915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uk-UA" noProof="0" dirty="0"/>
          </a:p>
        </p:txBody>
      </p:sp>
      <p:pic>
        <p:nvPicPr>
          <p:cNvPr id="8" name="Picture 4" descr="Тиждень математики, фізики та інформатики | Спеціалізована школа №197 ім.  Дмитра Луценка">
            <a:extLst>
              <a:ext uri="{FF2B5EF4-FFF2-40B4-BE49-F238E27FC236}">
                <a16:creationId xmlns:a16="http://schemas.microsoft.com/office/drawing/2014/main" id="{15307D01-988E-16E7-AF46-966442756C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" y="121133"/>
            <a:ext cx="569878" cy="4432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Google Shape;566;p59">
            <a:extLst>
              <a:ext uri="{FF2B5EF4-FFF2-40B4-BE49-F238E27FC236}">
                <a16:creationId xmlns:a16="http://schemas.microsoft.com/office/drawing/2014/main" id="{1EB7347F-796A-6FAF-23BE-D1264240F3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flipH="1">
            <a:off x="103503" y="121134"/>
            <a:ext cx="8936989" cy="7075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b="1" noProof="0" dirty="0">
                <a:solidFill>
                  <a:schemeClr val="lt1"/>
                </a:solidFill>
              </a:rPr>
              <a:t>ІІ засідання. 28 жовтня 2024 р.</a:t>
            </a:r>
            <a:endParaRPr lang="uk-UA" sz="3200" b="1" noProof="0" dirty="0"/>
          </a:p>
        </p:txBody>
      </p:sp>
      <p:sp>
        <p:nvSpPr>
          <p:cNvPr id="3" name="Google Shape;615;p62">
            <a:extLst>
              <a:ext uri="{FF2B5EF4-FFF2-40B4-BE49-F238E27FC236}">
                <a16:creationId xmlns:a16="http://schemas.microsoft.com/office/drawing/2014/main" id="{979406CA-48CE-AC60-A4C0-0371DEB15883}"/>
              </a:ext>
            </a:extLst>
          </p:cNvPr>
          <p:cNvSpPr txBox="1">
            <a:spLocks/>
          </p:cNvSpPr>
          <p:nvPr/>
        </p:nvSpPr>
        <p:spPr>
          <a:xfrm>
            <a:off x="246439" y="1651893"/>
            <a:ext cx="3201617" cy="1705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  <a:defRPr sz="16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  <a:defRPr sz="1800" b="0" i="0" u="none" strike="noStrike" cap="non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pPr marL="127000" lvl="0" indent="0" algn="l"/>
            <a:r>
              <a:rPr lang="uk-UA" dirty="0"/>
              <a:t>3. Презентація авторської розробки "Робочий зошит з фізики для 7 класу НУШ.» (</a:t>
            </a:r>
            <a:r>
              <a:rPr lang="uk-UA" dirty="0" err="1"/>
              <a:t>Бузенюк</a:t>
            </a:r>
            <a:r>
              <a:rPr lang="uk-UA" dirty="0"/>
              <a:t> Л.Г. – вчителька фізики КЗ «Ліцей №2 селища Стрижавка»).</a:t>
            </a:r>
          </a:p>
        </p:txBody>
      </p:sp>
      <p:sp>
        <p:nvSpPr>
          <p:cNvPr id="4" name="Google Shape;566;p59">
            <a:extLst>
              <a:ext uri="{FF2B5EF4-FFF2-40B4-BE49-F238E27FC236}">
                <a16:creationId xmlns:a16="http://schemas.microsoft.com/office/drawing/2014/main" id="{B5316560-FB19-6782-3EBF-963EE1D86956}"/>
              </a:ext>
            </a:extLst>
          </p:cNvPr>
          <p:cNvSpPr txBox="1">
            <a:spLocks/>
          </p:cNvSpPr>
          <p:nvPr/>
        </p:nvSpPr>
        <p:spPr>
          <a:xfrm flipH="1">
            <a:off x="103500" y="715064"/>
            <a:ext cx="8936989" cy="342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 b="0" i="0" u="none" strike="noStrike" cap="none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r>
              <a:rPr lang="uk-UA" sz="1600" dirty="0">
                <a:solidFill>
                  <a:schemeClr val="lt1"/>
                </a:solidFill>
              </a:rPr>
              <a:t>КЗ «Ліцей №2 селища Стрижавка Вінницького району Вінницької області</a:t>
            </a:r>
            <a:endParaRPr lang="uk-UA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2EA3CB-16CE-85F5-5851-CA27CFA833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392"/>
          <a:stretch/>
        </p:blipFill>
        <p:spPr bwMode="auto">
          <a:xfrm>
            <a:off x="3745378" y="1676081"/>
            <a:ext cx="5097121" cy="27770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7062494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inimalist Korean Aesthetic Pitch Deck by Slidesgo">
  <a:themeElements>
    <a:clrScheme name="Simple Light">
      <a:dk1>
        <a:srgbClr val="1E1E1E"/>
      </a:dk1>
      <a:lt1>
        <a:srgbClr val="664B34"/>
      </a:lt1>
      <a:dk2>
        <a:srgbClr val="887C62"/>
      </a:dk2>
      <a:lt2>
        <a:srgbClr val="D4CBBB"/>
      </a:lt2>
      <a:accent1>
        <a:srgbClr val="E7E2D6"/>
      </a:accent1>
      <a:accent2>
        <a:srgbClr val="F3F3F3"/>
      </a:accent2>
      <a:accent3>
        <a:srgbClr val="E2B0A6"/>
      </a:accent3>
      <a:accent4>
        <a:srgbClr val="FFFFFF"/>
      </a:accent4>
      <a:accent5>
        <a:srgbClr val="FFFFFF"/>
      </a:accent5>
      <a:accent6>
        <a:srgbClr val="FFFFFF"/>
      </a:accent6>
      <a:hlink>
        <a:srgbClr val="1E1E1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1306</Words>
  <Application>Microsoft Office PowerPoint</Application>
  <PresentationFormat>Екран (16:9)</PresentationFormat>
  <Paragraphs>216</Paragraphs>
  <Slides>29</Slides>
  <Notes>29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29</vt:i4>
      </vt:variant>
    </vt:vector>
  </HeadingPairs>
  <TitlesOfParts>
    <vt:vector size="36" baseType="lpstr">
      <vt:lpstr>Kulim Park</vt:lpstr>
      <vt:lpstr>Arial</vt:lpstr>
      <vt:lpstr>Kulim Park SemiBold</vt:lpstr>
      <vt:lpstr>Calibri</vt:lpstr>
      <vt:lpstr>Manrope</vt:lpstr>
      <vt:lpstr>Nunito Light</vt:lpstr>
      <vt:lpstr>Minimalist Korean Aesthetic Pitch Deck by Slidesgo</vt:lpstr>
      <vt:lpstr>Звіт роботи ММК за 2024-2025 н.р.</vt:lpstr>
      <vt:lpstr>Презентація PowerPoint</vt:lpstr>
      <vt:lpstr>Почніть робити те, що треба. Потім робіть те, що можливо. І ви раптом виявите, що робите неможливе.</vt:lpstr>
      <vt:lpstr>І засідання. 29 серпня 2024 р.</vt:lpstr>
      <vt:lpstr>І засідання. 29 серпня 2024 р.</vt:lpstr>
      <vt:lpstr>ІІ засідання. 28 жовтня 2024 р.</vt:lpstr>
      <vt:lpstr>ІІ засідання. 28 жовтня 2024 р.</vt:lpstr>
      <vt:lpstr>ІІ засідання. 28 жовтня 2024 р.</vt:lpstr>
      <vt:lpstr>ІІ засідання. 28 жовтня 2024 р.</vt:lpstr>
      <vt:lpstr>ІІ засідання. 28 жовтня 2024 р.</vt:lpstr>
      <vt:lpstr>ІІ засідання. 28 жовтня 2024 р.</vt:lpstr>
      <vt:lpstr>ІІ засідання. 28 жовтня 2024 р.</vt:lpstr>
      <vt:lpstr>ІІІ засідання. 10 січня 2025 р.</vt:lpstr>
      <vt:lpstr>ІІІ засідання. 10 січня 2025 р.</vt:lpstr>
      <vt:lpstr>ІІІ засідання. 10 січня 2025 р.</vt:lpstr>
      <vt:lpstr>ІІІ засідання. 10 січня 2025 р.</vt:lpstr>
      <vt:lpstr>ІІІ засідання. 10 січня 2025 р.</vt:lpstr>
      <vt:lpstr>ІІІ засідання. 10 січня 2025 р.</vt:lpstr>
      <vt:lpstr>IV засідання. 27 березня 2025 р.</vt:lpstr>
      <vt:lpstr>IV засідання. 27 березня 2025 р.</vt:lpstr>
      <vt:lpstr>V засідання. Червень 2025 р.</vt:lpstr>
      <vt:lpstr>V засідання. Червень 2025 р.</vt:lpstr>
      <vt:lpstr>ІІ етап Всеукраїнських предметних олімпіад</vt:lpstr>
      <vt:lpstr>ІІ етап Всеукраїнських предметних олімпіад</vt:lpstr>
      <vt:lpstr>ІІ етап Всеукраїнських предметних олімпіад</vt:lpstr>
      <vt:lpstr>ІІ етап Всеукраїнських предметних олімпіад</vt:lpstr>
      <vt:lpstr>Результати сертифікації</vt:lpstr>
      <vt:lpstr>Результати сертифікації</vt:lpstr>
      <vt:lpstr>Почніть робити те, що треба. Потім робіть те, що можливо. І ви раптом виявите, що робите неможливе.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Михайло Благун</cp:lastModifiedBy>
  <cp:revision>23</cp:revision>
  <dcterms:modified xsi:type="dcterms:W3CDTF">2025-06-16T10:28:07Z</dcterms:modified>
</cp:coreProperties>
</file>